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906000" cy="6858000" type="A4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16D052-FEEB-44F2-979C-33CFEDDF600A}" v="12" dt="2025-02-18T15:04:52.2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39" autoAdjust="0"/>
    <p:restoredTop sz="94660"/>
  </p:normalViewPr>
  <p:slideViewPr>
    <p:cSldViewPr snapToGrid="0" snapToObjects="1">
      <p:cViewPr varScale="1">
        <p:scale>
          <a:sx n="161" d="100"/>
          <a:sy n="161" d="100"/>
        </p:scale>
        <p:origin x="1788" y="10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Kelsey" userId="70915faa-b012-4d58-b845-1f36d821d2f8" providerId="ADAL" clId="{EA16D052-FEEB-44F2-979C-33CFEDDF600A}"/>
    <pc:docChg chg="undo redo custSel modSld">
      <pc:chgData name="Kirsty Kelsey" userId="70915faa-b012-4d58-b845-1f36d821d2f8" providerId="ADAL" clId="{EA16D052-FEEB-44F2-979C-33CFEDDF600A}" dt="2025-02-18T15:08:01.151" v="451" actId="403"/>
      <pc:docMkLst>
        <pc:docMk/>
      </pc:docMkLst>
      <pc:sldChg chg="delSp modSp mod modAnim">
        <pc:chgData name="Kirsty Kelsey" userId="70915faa-b012-4d58-b845-1f36d821d2f8" providerId="ADAL" clId="{EA16D052-FEEB-44F2-979C-33CFEDDF600A}" dt="2025-02-18T15:08:01.151" v="451" actId="403"/>
        <pc:sldMkLst>
          <pc:docMk/>
          <pc:sldMk cId="58789284" sldId="257"/>
        </pc:sldMkLst>
        <pc:graphicFrameChg chg="mod modGraphic">
          <ac:chgData name="Kirsty Kelsey" userId="70915faa-b012-4d58-b845-1f36d821d2f8" providerId="ADAL" clId="{EA16D052-FEEB-44F2-979C-33CFEDDF600A}" dt="2025-02-18T15:08:01.151" v="451" actId="403"/>
          <ac:graphicFrameMkLst>
            <pc:docMk/>
            <pc:sldMk cId="58789284" sldId="257"/>
            <ac:graphicFrameMk id="2" creationId="{00000000-0000-0000-0000-000000000000}"/>
          </ac:graphicFrameMkLst>
        </pc:graphicFrameChg>
        <pc:graphicFrameChg chg="mod modGraphic">
          <ac:chgData name="Kirsty Kelsey" userId="70915faa-b012-4d58-b845-1f36d821d2f8" providerId="ADAL" clId="{EA16D052-FEEB-44F2-979C-33CFEDDF600A}" dt="2025-02-18T14:50:11.166" v="235" actId="207"/>
          <ac:graphicFrameMkLst>
            <pc:docMk/>
            <pc:sldMk cId="58789284" sldId="257"/>
            <ac:graphicFrameMk id="9" creationId="{00000000-0000-0000-0000-000000000000}"/>
          </ac:graphicFrameMkLst>
        </pc:graphicFrameChg>
        <pc:picChg chg="del">
          <ac:chgData name="Kirsty Kelsey" userId="70915faa-b012-4d58-b845-1f36d821d2f8" providerId="ADAL" clId="{EA16D052-FEEB-44F2-979C-33CFEDDF600A}" dt="2025-02-18T14:42:09.189" v="142" actId="478"/>
          <ac:picMkLst>
            <pc:docMk/>
            <pc:sldMk cId="58789284" sldId="257"/>
            <ac:picMk id="4" creationId="{00000000-0000-0000-0000-000000000000}"/>
          </ac:picMkLst>
        </pc:picChg>
        <pc:picChg chg="del mod">
          <ac:chgData name="Kirsty Kelsey" userId="70915faa-b012-4d58-b845-1f36d821d2f8" providerId="ADAL" clId="{EA16D052-FEEB-44F2-979C-33CFEDDF600A}" dt="2025-02-18T14:42:09.189" v="142" actId="478"/>
          <ac:picMkLst>
            <pc:docMk/>
            <pc:sldMk cId="58789284" sldId="257"/>
            <ac:picMk id="5" creationId="{00000000-0000-0000-0000-000000000000}"/>
          </ac:picMkLst>
        </pc:picChg>
        <pc:picChg chg="del">
          <ac:chgData name="Kirsty Kelsey" userId="70915faa-b012-4d58-b845-1f36d821d2f8" providerId="ADAL" clId="{EA16D052-FEEB-44F2-979C-33CFEDDF600A}" dt="2025-02-18T14:42:09.189" v="142" actId="478"/>
          <ac:picMkLst>
            <pc:docMk/>
            <pc:sldMk cId="58789284" sldId="257"/>
            <ac:picMk id="6" creationId="{00000000-0000-0000-0000-000000000000}"/>
          </ac:picMkLst>
        </pc:picChg>
        <pc:picChg chg="del">
          <ac:chgData name="Kirsty Kelsey" userId="70915faa-b012-4d58-b845-1f36d821d2f8" providerId="ADAL" clId="{EA16D052-FEEB-44F2-979C-33CFEDDF600A}" dt="2025-02-18T14:42:09.189" v="142" actId="478"/>
          <ac:picMkLst>
            <pc:docMk/>
            <pc:sldMk cId="58789284" sldId="257"/>
            <ac:picMk id="7" creationId="{00000000-0000-0000-0000-000000000000}"/>
          </ac:picMkLst>
        </pc:picChg>
        <pc:picChg chg="del">
          <ac:chgData name="Kirsty Kelsey" userId="70915faa-b012-4d58-b845-1f36d821d2f8" providerId="ADAL" clId="{EA16D052-FEEB-44F2-979C-33CFEDDF600A}" dt="2025-02-18T14:42:09.189" v="142" actId="478"/>
          <ac:picMkLst>
            <pc:docMk/>
            <pc:sldMk cId="58789284" sldId="257"/>
            <ac:picMk id="8" creationId="{00000000-0000-0000-0000-000000000000}"/>
          </ac:picMkLst>
        </pc:picChg>
        <pc:picChg chg="del">
          <ac:chgData name="Kirsty Kelsey" userId="70915faa-b012-4d58-b845-1f36d821d2f8" providerId="ADAL" clId="{EA16D052-FEEB-44F2-979C-33CFEDDF600A}" dt="2025-02-18T14:42:09.189" v="142" actId="478"/>
          <ac:picMkLst>
            <pc:docMk/>
            <pc:sldMk cId="58789284" sldId="257"/>
            <ac:picMk id="10" creationId="{00000000-0000-0000-0000-000000000000}"/>
          </ac:picMkLst>
        </pc:picChg>
        <pc:picChg chg="del">
          <ac:chgData name="Kirsty Kelsey" userId="70915faa-b012-4d58-b845-1f36d821d2f8" providerId="ADAL" clId="{EA16D052-FEEB-44F2-979C-33CFEDDF600A}" dt="2025-02-18T14:42:09.189" v="142" actId="478"/>
          <ac:picMkLst>
            <pc:docMk/>
            <pc:sldMk cId="58789284" sldId="257"/>
            <ac:picMk id="11" creationId="{00000000-0000-0000-0000-000000000000}"/>
          </ac:picMkLst>
        </pc:picChg>
        <pc:picChg chg="del">
          <ac:chgData name="Kirsty Kelsey" userId="70915faa-b012-4d58-b845-1f36d821d2f8" providerId="ADAL" clId="{EA16D052-FEEB-44F2-979C-33CFEDDF600A}" dt="2025-02-18T14:42:09.189" v="142" actId="478"/>
          <ac:picMkLst>
            <pc:docMk/>
            <pc:sldMk cId="58789284" sldId="257"/>
            <ac:picMk id="13" creationId="{00000000-0000-0000-0000-000000000000}"/>
          </ac:picMkLst>
        </pc:picChg>
        <pc:picChg chg="del">
          <ac:chgData name="Kirsty Kelsey" userId="70915faa-b012-4d58-b845-1f36d821d2f8" providerId="ADAL" clId="{EA16D052-FEEB-44F2-979C-33CFEDDF600A}" dt="2025-02-18T14:42:09.189" v="142" actId="478"/>
          <ac:picMkLst>
            <pc:docMk/>
            <pc:sldMk cId="58789284" sldId="257"/>
            <ac:picMk id="14" creationId="{00000000-0000-0000-0000-000000000000}"/>
          </ac:picMkLst>
        </pc:picChg>
        <pc:picChg chg="del">
          <ac:chgData name="Kirsty Kelsey" userId="70915faa-b012-4d58-b845-1f36d821d2f8" providerId="ADAL" clId="{EA16D052-FEEB-44F2-979C-33CFEDDF600A}" dt="2025-02-18T14:42:09.189" v="142" actId="478"/>
          <ac:picMkLst>
            <pc:docMk/>
            <pc:sldMk cId="58789284" sldId="257"/>
            <ac:picMk id="16" creationId="{00000000-0000-0000-0000-000000000000}"/>
          </ac:picMkLst>
        </pc:picChg>
      </pc:sldChg>
    </pc:docChg>
  </pc:docChgLst>
  <pc:docChgLst>
    <pc:chgData name="Claudia Parkes" userId="1003BFFD9F15F124@LIVE.COM" providerId="AD" clId="Web-{E16681CA-52C2-4C89-A0CB-BC6185E19233}"/>
    <pc:docChg chg="modSld">
      <pc:chgData name="Claudia Parkes" userId="1003BFFD9F15F124@LIVE.COM" providerId="AD" clId="Web-{E16681CA-52C2-4C89-A0CB-BC6185E19233}" dt="2018-03-07T11:05:07.158" v="23"/>
      <pc:docMkLst>
        <pc:docMk/>
      </pc:docMkLst>
      <pc:sldChg chg="modSp">
        <pc:chgData name="Claudia Parkes" userId="1003BFFD9F15F124@LIVE.COM" providerId="AD" clId="Web-{E16681CA-52C2-4C89-A0CB-BC6185E19233}" dt="2018-03-07T11:05:07.158" v="23"/>
        <pc:sldMkLst>
          <pc:docMk/>
          <pc:sldMk cId="58789284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0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4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9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9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3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97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7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58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5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B2B5-EA29-4B3F-9321-076DCB314BC6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03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AB2B5-EA29-4B3F-9321-076DCB314BC6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B000-9921-4778-880F-A66021D0F6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6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089141"/>
              </p:ext>
            </p:extLst>
          </p:nvPr>
        </p:nvGraphicFramePr>
        <p:xfrm>
          <a:off x="87086" y="2118198"/>
          <a:ext cx="9742713" cy="4656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0144">
                  <a:extLst>
                    <a:ext uri="{9D8B030D-6E8A-4147-A177-3AD203B41FA5}">
                      <a16:colId xmlns:a16="http://schemas.microsoft.com/office/drawing/2014/main" val="3936376961"/>
                    </a:ext>
                  </a:extLst>
                </a:gridCol>
                <a:gridCol w="4782569">
                  <a:extLst>
                    <a:ext uri="{9D8B030D-6E8A-4147-A177-3AD203B41FA5}">
                      <a16:colId xmlns:a16="http://schemas.microsoft.com/office/drawing/2014/main" val="1269414064"/>
                    </a:ext>
                  </a:extLst>
                </a:gridCol>
              </a:tblGrid>
              <a:tr h="2002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poems and their key similes or metaphors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65494"/>
                  </a:ext>
                </a:extLst>
              </a:tr>
              <a:tr h="3546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‘Fog’ – Carl Sandburg,</a:t>
                      </a:r>
                      <a:r>
                        <a:rPr lang="en-GB" sz="9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1878 – 1967</a:t>
                      </a:r>
                      <a:endParaRPr lang="en-GB" sz="9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>
                        <a:buNone/>
                      </a:pPr>
                      <a:r>
                        <a:rPr lang="en-GB" sz="900" b="1" kern="1200" dirty="0">
                          <a:solidFill>
                            <a:srgbClr val="558ED5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'The fog </a:t>
                      </a:r>
                      <a:r>
                        <a:rPr lang="en-GB" sz="900" b="0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comes on </a:t>
                      </a:r>
                      <a:r>
                        <a:rPr lang="en-GB" sz="900" b="1" kern="1200" dirty="0">
                          <a:solidFill>
                            <a:schemeClr val="accent4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little cat feet</a:t>
                      </a:r>
                      <a:r>
                        <a:rPr lang="en-GB" sz="900" b="0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‘the fog’ and the ‘little cat feet’ are grey, delicate and move</a:t>
                      </a:r>
                      <a:r>
                        <a:rPr lang="en-GB" sz="9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gently.</a:t>
                      </a:r>
                      <a:endParaRPr lang="en-GB" sz="9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994910"/>
                  </a:ext>
                </a:extLst>
              </a:tr>
              <a:tr h="3036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‘November Night’ – Adelaide Crapsey,</a:t>
                      </a:r>
                      <a:r>
                        <a:rPr lang="en-GB" sz="9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1878 – 1914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‘like </a:t>
                      </a:r>
                      <a:r>
                        <a:rPr lang="en-GB" sz="900" b="1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steps of passing ghosts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,/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9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The leaves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frost –</a:t>
                      </a:r>
                      <a:r>
                        <a:rPr lang="en-GB" sz="900" b="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crisp’d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break from the trees and fall’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Both ‘the leaves’ and ‘the steps of passing ghosts’ rustle softly.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11409"/>
                  </a:ext>
                </a:extLst>
              </a:tr>
              <a:tr h="3618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‘Dreams’ – Langston Hughes, 1902 – 1967</a:t>
                      </a:r>
                    </a:p>
                    <a:p>
                      <a:pPr lvl="0" algn="l">
                        <a:buNone/>
                      </a:pPr>
                      <a:r>
                        <a:rPr lang="en-GB" sz="9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‘</a:t>
                      </a: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…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</a:t>
                      </a:r>
                      <a:r>
                        <a:rPr lang="en-GB" sz="900" b="1" baseline="0" dirty="0">
                          <a:solidFill>
                            <a:srgbClr val="558ED5"/>
                          </a:solidFill>
                          <a:effectLst/>
                          <a:latin typeface="Century Gothic"/>
                        </a:rPr>
                        <a:t>if dreams die/ Life 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is a </a:t>
                      </a:r>
                      <a:r>
                        <a:rPr lang="en-GB" sz="900" b="1" baseline="0" dirty="0">
                          <a:solidFill>
                            <a:schemeClr val="accent4"/>
                          </a:solidFill>
                          <a:effectLst/>
                          <a:latin typeface="Century Gothic"/>
                        </a:rPr>
                        <a:t>broken-winged bird/ That cannot fly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’</a:t>
                      </a:r>
                      <a:endParaRPr lang="en-GB" sz="12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a</a:t>
                      </a:r>
                      <a:r>
                        <a:rPr lang="en-GB" sz="9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life without dreams and ‘a broken-winged bird/ That cannot fly’ are sad and wasteful.</a:t>
                      </a:r>
                      <a:endParaRPr lang="en-GB" sz="9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277349"/>
                  </a:ext>
                </a:extLst>
              </a:tr>
              <a:tr h="361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‘Sally’ – Phoebe Hesketh, 1909 – 2005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‘</a:t>
                      </a:r>
                      <a:r>
                        <a:rPr lang="en-GB" sz="9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She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was </a:t>
                      </a:r>
                      <a:r>
                        <a:rPr lang="en-GB" sz="900" b="1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900" b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900" b="1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dog-rose</a:t>
                      </a:r>
                      <a:r>
                        <a:rPr lang="en-GB" sz="900" b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kind of girl:/ Elusive, </a:t>
                      </a:r>
                      <a:r>
                        <a:rPr lang="en-GB" sz="900" b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scattery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as</a:t>
                      </a:r>
                      <a:r>
                        <a:rPr lang="en-GB" sz="900" b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900" b="1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petals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Sally and ‘a dog-rose’</a:t>
                      </a:r>
                      <a:r>
                        <a:rPr lang="en-GB" sz="9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are wild and not traditionally beautiful.</a:t>
                      </a:r>
                      <a:endParaRPr lang="en-GB" sz="9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640130"/>
                  </a:ext>
                </a:extLst>
              </a:tr>
              <a:tr h="402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‘Frogs’ – Norman </a:t>
                      </a:r>
                      <a:r>
                        <a:rPr lang="en-GB" sz="900" b="1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MacCaig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1910 – 1996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’In mid-leap </a:t>
                      </a:r>
                      <a:r>
                        <a:rPr lang="en-GB" sz="9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they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are/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900" b="1" baseline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</a:rPr>
                        <a:t>parachutists falling/ in a free fall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‘…</a:t>
                      </a:r>
                      <a:r>
                        <a:rPr lang="en-GB" sz="900" b="0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lang="en-GB" sz="900" b="0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1" baseline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ballet dancer’s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GB" sz="9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legs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frogs</a:t>
                      </a:r>
                      <a:r>
                        <a:rPr lang="en-GB" sz="9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‘parachutists’ leap into the air and spread out when they fall.  Both frogs and ballet dancers have powerful and elegant legs.</a:t>
                      </a:r>
                      <a:endParaRPr lang="en-GB" sz="9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002330"/>
                  </a:ext>
                </a:extLst>
              </a:tr>
              <a:tr h="569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‘Pigeons’ – Richard Kell, 1927 – 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‘small blue </a:t>
                      </a:r>
                      <a:r>
                        <a:rPr lang="en-GB" sz="900" b="1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busybodies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Strutting like </a:t>
                      </a:r>
                      <a:r>
                        <a:rPr lang="en-GB" sz="900" b="1" baseline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 gentlemen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GB" sz="9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their heads 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like </a:t>
                      </a:r>
                      <a:r>
                        <a:rPr lang="en-GB" sz="900" b="1" baseline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tiny hammers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pigeons</a:t>
                      </a:r>
                      <a:r>
                        <a:rPr lang="en-GB" sz="9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‘busybodies’ walk around looking like they think they’re important.  Both pigeons and fat gentlemen have big bellies but look quite dignified.</a:t>
                      </a:r>
                      <a:endParaRPr lang="en-GB" sz="9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810913"/>
                  </a:ext>
                </a:extLst>
              </a:tr>
              <a:tr h="3610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‘The Eagle’ – Alfred, Lord Tennyson, 1809 – 1892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‘And like </a:t>
                      </a:r>
                      <a:r>
                        <a:rPr lang="en-GB" sz="900" b="1" baseline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thunderbolt </a:t>
                      </a:r>
                      <a:r>
                        <a:rPr lang="en-GB" sz="9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 falls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the eagle falling and ‘a thunderbolt’ are fast and dangerous.</a:t>
                      </a:r>
                      <a:endParaRPr lang="en-GB" sz="9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861304"/>
                  </a:ext>
                </a:extLst>
              </a:tr>
              <a:tr h="3807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‘The Tyger’ – William Blake, 1757 – 1827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‘</a:t>
                      </a:r>
                      <a:r>
                        <a:rPr lang="en-GB" sz="900" b="1" dirty="0">
                          <a:solidFill>
                            <a:srgbClr val="558ED5"/>
                          </a:solidFill>
                          <a:effectLst/>
                          <a:latin typeface="Century Gothic"/>
                        </a:rPr>
                        <a:t>Tyger,</a:t>
                      </a:r>
                      <a:r>
                        <a:rPr lang="en-GB" sz="900" b="1" baseline="0" dirty="0">
                          <a:solidFill>
                            <a:srgbClr val="558ED5"/>
                          </a:solidFill>
                          <a:effectLst/>
                          <a:latin typeface="Century Gothic"/>
                        </a:rPr>
                        <a:t> </a:t>
                      </a:r>
                      <a:r>
                        <a:rPr lang="en-GB" sz="900" b="1" baseline="0" dirty="0" err="1">
                          <a:solidFill>
                            <a:srgbClr val="558ED5"/>
                          </a:solidFill>
                          <a:effectLst/>
                          <a:latin typeface="Century Gothic"/>
                        </a:rPr>
                        <a:t>tyger</a:t>
                      </a:r>
                      <a:r>
                        <a:rPr lang="en-GB" sz="900" b="1" baseline="0" dirty="0">
                          <a:solidFill>
                            <a:srgbClr val="558ED5"/>
                          </a:solidFill>
                          <a:effectLst/>
                          <a:latin typeface="Century Gothic"/>
                        </a:rPr>
                        <a:t> </a:t>
                      </a:r>
                      <a:r>
                        <a:rPr lang="en-GB" sz="900" b="1" baseline="0" dirty="0">
                          <a:solidFill>
                            <a:schemeClr val="accent4"/>
                          </a:solidFill>
                          <a:effectLst/>
                          <a:latin typeface="Century Gothic"/>
                        </a:rPr>
                        <a:t>burning</a:t>
                      </a:r>
                      <a:r>
                        <a:rPr lang="en-GB" sz="900" b="0" baseline="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 bright’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the tiger and fire are beautiful</a:t>
                      </a:r>
                      <a:r>
                        <a:rPr lang="en-GB" sz="9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powerful, but also difficult to control. </a:t>
                      </a:r>
                      <a:endParaRPr lang="en-GB" sz="9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001959"/>
                  </a:ext>
                </a:extLst>
              </a:tr>
              <a:tr h="314567">
                <a:tc>
                  <a:txBody>
                    <a:bodyPr/>
                    <a:lstStyle/>
                    <a:p>
                      <a:pPr rtl="0" fontAlgn="base"/>
                      <a:r>
                        <a:rPr lang="en-US" sz="900" b="1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‘For Forest’ – Grace Nicols, 1950 – </a:t>
                      </a:r>
                    </a:p>
                    <a:p>
                      <a:pPr rtl="0" fontAlgn="base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‘</a:t>
                      </a:r>
                      <a:r>
                        <a:rPr lang="en-GB" sz="9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Forest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letting </a:t>
                      </a:r>
                      <a:r>
                        <a:rPr lang="en-GB" sz="9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her hair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down 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​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the teeming creeping of her forest-ground’</a:t>
                      </a:r>
                      <a:endParaRPr lang="en-US" sz="9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i="0" kern="120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Both are wild and long, hanging towards the ground. </a:t>
                      </a:r>
                      <a:endParaRPr lang="en-GB" sz="900" b="1" baseline="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047035"/>
                  </a:ext>
                </a:extLst>
              </a:tr>
              <a:tr h="2968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‘‘Hope’ is the thing with feathers’ - </a:t>
                      </a:r>
                      <a:r>
                        <a:rPr lang="en-GB" sz="900" b="1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Emily Dickinson, 1830 – 1886</a:t>
                      </a:r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0" fontAlgn="base"/>
                      <a:r>
                        <a:rPr lang="en-GB" sz="9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‘</a:t>
                      </a:r>
                      <a:r>
                        <a:rPr lang="en-GB" sz="9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Hope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is the </a:t>
                      </a:r>
                      <a:r>
                        <a:rPr lang="en-GB" sz="900" b="1" i="0" u="none" strike="noStrike" kern="1200" dirty="0">
                          <a:solidFill>
                            <a:srgbClr val="7030A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thing with feathers that perches in the soul</a:t>
                      </a:r>
                      <a:r>
                        <a:rPr lang="en-US" sz="9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​’</a:t>
                      </a:r>
                      <a:endParaRPr lang="en-US" sz="900" b="0" i="0" kern="1200" dirty="0">
                        <a:solidFill>
                          <a:schemeClr val="lt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are always within you ready to be called upon.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982123"/>
                  </a:ext>
                </a:extLst>
              </a:tr>
              <a:tr h="5807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‘A Case of Murder’ – Vernon Scannell, 1922 – 2007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en-GB" sz="9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cat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half-through, was </a:t>
                      </a:r>
                      <a:r>
                        <a:rPr lang="en-GB" sz="900" b="1" baseline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cracked like a nut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‘… </a:t>
                      </a:r>
                      <a:r>
                        <a:rPr lang="en-GB" sz="900" b="1" baseline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wound 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GB" sz="9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fear 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gaped wide and raw’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‘… </a:t>
                      </a:r>
                      <a:r>
                        <a:rPr lang="en-GB" sz="900" b="1" baseline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huge black cat 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pads out’ (the cat turns from </a:t>
                      </a:r>
                      <a:r>
                        <a:rPr lang="en-GB" sz="9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tenor 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into vehicle for the </a:t>
                      </a:r>
                      <a:r>
                        <a:rPr lang="en-GB" sz="900" b="1" baseline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boy’s fear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</a:t>
                      </a:r>
                      <a:r>
                        <a:rPr lang="en-GB" sz="9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the cat being slammed in a door frame and a nut being broken make a cracking sound.  Both ‘fear’ and a ‘wound’ can be painful and can get worse. Both fear and a ‘huge black cat’ are haunting and can sneak up on you.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21889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010048"/>
              </p:ext>
            </p:extLst>
          </p:nvPr>
        </p:nvGraphicFramePr>
        <p:xfrm>
          <a:off x="87084" y="0"/>
          <a:ext cx="9742715" cy="20787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39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8798">
                  <a:extLst>
                    <a:ext uri="{9D8B030D-6E8A-4147-A177-3AD203B41FA5}">
                      <a16:colId xmlns:a16="http://schemas.microsoft.com/office/drawing/2014/main" val="909263291"/>
                    </a:ext>
                  </a:extLst>
                </a:gridCol>
              </a:tblGrid>
              <a:tr h="2443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1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Year 7 Poetry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Tenor, vehicle, ground</a:t>
                      </a: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1700" algn="l"/>
                        </a:tabLst>
                        <a:defRPr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Figurative language</a:t>
                      </a:r>
                    </a:p>
                  </a:txBody>
                  <a:tcPr marL="36000" marR="36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Similes and metaphors </a:t>
                      </a:r>
                      <a:r>
                        <a:rPr lang="en-GB" sz="110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have </a:t>
                      </a:r>
                      <a:r>
                        <a:rPr lang="en-GB" sz="110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three parts: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tenor: 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thing you want to try and describe to your audience.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1" baseline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vehicle: 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imaginative idea you compare it with to help your audience understand it. This is the ‘made up’ bit.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ground: 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thing the tenor and the vehicle have in common.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8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Here is an example:</a:t>
                      </a:r>
                      <a:endParaRPr lang="en-GB" sz="1100" b="1" baseline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en-GB" sz="11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Achilles</a:t>
                      </a:r>
                      <a:r>
                        <a:rPr lang="en-GB" sz="1100" baseline="0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fought like a </a:t>
                      </a:r>
                      <a:r>
                        <a:rPr lang="en-GB" sz="1100" b="1" baseline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lion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’ (both Achilles and the lion are</a:t>
                      </a:r>
                      <a:r>
                        <a:rPr lang="en-GB" sz="1100" b="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strong</a:t>
                      </a:r>
                      <a:r>
                        <a:rPr lang="en-GB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Achilles is the tenor because he is the thing being described.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GB" sz="1100" b="1" baseline="0" dirty="0">
                          <a:solidFill>
                            <a:schemeClr val="accent4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lion is the vehicle because it is the imaginative idea Achilles is compared to.  </a:t>
                      </a:r>
                      <a:r>
                        <a:rPr lang="en-GB" sz="1100" b="1" baseline="0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The ground is that they are both strong because this is what they have in common. </a:t>
                      </a:r>
                      <a:endParaRPr lang="en-GB" sz="11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6000" marR="36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797">
                <a:tc>
                  <a:txBody>
                    <a:bodyPr/>
                    <a:lstStyle/>
                    <a:p>
                      <a:pPr>
                        <a:tabLst>
                          <a:tab pos="901700" algn="l"/>
                        </a:tabLs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Literal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language: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something is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literal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it is accurate or precise.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  <a:tabLst>
                          <a:tab pos="901700" algn="l"/>
                        </a:tabLs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literal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description tells what actually happens.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  <a:tabLst>
                          <a:tab pos="901700" algn="l"/>
                        </a:tabLs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Something that is literal reports on events.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  <a:tabLst>
                          <a:tab pos="901700" algn="l"/>
                        </a:tabLs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example would be ‘he is lazy’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Figurative language: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simile or metaphor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is </a:t>
                      </a:r>
                      <a:r>
                        <a:rPr lang="en-GB" sz="10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 literal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Similes and metaphors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do 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 report on what actually happens.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Similes and metaphors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tells us more about something by bringing ideas together.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example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would be ‘he is a couch potato’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36000" marR="36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759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89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f40b328-ebea-4102-959c-431a81c348bd">
      <Terms xmlns="http://schemas.microsoft.com/office/infopath/2007/PartnerControls"/>
    </lcf76f155ced4ddcb4097134ff3c332f>
    <TaxCatchAll xmlns="8a0c4e90-86b3-4f0b-a079-d14f445edd0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D9C04F229AA14295DEC50950088EE2" ma:contentTypeVersion="13" ma:contentTypeDescription="Create a new document." ma:contentTypeScope="" ma:versionID="fb895c745e81331035a08bd1ea197cb9">
  <xsd:schema xmlns:xsd="http://www.w3.org/2001/XMLSchema" xmlns:xs="http://www.w3.org/2001/XMLSchema" xmlns:p="http://schemas.microsoft.com/office/2006/metadata/properties" xmlns:ns2="ef40b328-ebea-4102-959c-431a81c348bd" xmlns:ns3="8a0c4e90-86b3-4f0b-a079-d14f445edd0f" targetNamespace="http://schemas.microsoft.com/office/2006/metadata/properties" ma:root="true" ma:fieldsID="ee245b8c60c1f3bff0955a6f66270667" ns2:_="" ns3:_="">
    <xsd:import namespace="ef40b328-ebea-4102-959c-431a81c348bd"/>
    <xsd:import namespace="8a0c4e90-86b3-4f0b-a079-d14f445edd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0b328-ebea-4102-959c-431a81c348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7633621-a854-44b8-b60d-65db708e13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c4e90-86b3-4f0b-a079-d14f445edd0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24d6248-b2a7-4e9e-893a-d767e48edccf}" ma:internalName="TaxCatchAll" ma:showField="CatchAllData" ma:web="8a0c4e90-86b3-4f0b-a079-d14f445edd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4A1F27-6CF4-4634-B345-23A090B937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D06CCD-EA3B-4D62-B440-EEE7EB37AF7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6eb2665-5259-4d07-aae6-d909f8d4f955"/>
    <ds:schemaRef ds:uri="http://purl.org/dc/elements/1.1/"/>
    <ds:schemaRef ds:uri="http://schemas.microsoft.com/office/2006/metadata/properties"/>
    <ds:schemaRef ds:uri="http://schemas.microsoft.com/office/infopath/2007/PartnerControls"/>
    <ds:schemaRef ds:uri="b64db6f3-d8b6-4520-ae13-60ac2c110106"/>
    <ds:schemaRef ds:uri="9c6500c0-19b7-4dc1-a957-fb6bf8f5f217"/>
    <ds:schemaRef ds:uri="http://www.w3.org/XML/1998/namespace"/>
    <ds:schemaRef ds:uri="http://purl.org/dc/dcmitype/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EDE4A92-43AF-41E3-A5AC-E900B1DAD6C6}"/>
</file>

<file path=docProps/app.xml><?xml version="1.0" encoding="utf-8"?>
<Properties xmlns="http://schemas.openxmlformats.org/officeDocument/2006/extended-properties" xmlns:vt="http://schemas.openxmlformats.org/officeDocument/2006/docPropsVTypes">
  <TotalTime>16881</TotalTime>
  <Words>769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Company>ARK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Wallace</dc:creator>
  <cp:lastModifiedBy>Kirsty Kelsey</cp:lastModifiedBy>
  <cp:revision>79</cp:revision>
  <cp:lastPrinted>2017-06-14T10:49:23Z</cp:lastPrinted>
  <dcterms:created xsi:type="dcterms:W3CDTF">2016-04-26T17:09:39Z</dcterms:created>
  <dcterms:modified xsi:type="dcterms:W3CDTF">2025-02-18T15:08:04Z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0x01010085D9C04F229AA14295DEC50950088EE2</vt:lpwstr>
  </property>
  <property fmtid="{D5CDD505-2E9C-101B-9397-08002B2CF9AE}" pid="3" name="Order">
    <vt:r8>10475500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  <property fmtid="{D5CDD505-2E9C-101B-9397-08002B2CF9AE}" pid="8" name="MediaServiceImageTags">
    <vt:lpwstr/>
  </property>
</Properties>
</file>