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3382" autoAdjust="0"/>
  </p:normalViewPr>
  <p:slideViewPr>
    <p:cSldViewPr snapToGrid="0" snapToObjects="1">
      <p:cViewPr varScale="1">
        <p:scale>
          <a:sx n="92" d="100"/>
          <a:sy n="92" d="100"/>
        </p:scale>
        <p:origin x="185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4A0FF-3C10-4873-A3C1-268F5169751F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0DB3-9718-4565-9DCE-D5983D450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0DB3-9718-4565-9DCE-D5983D4500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2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94994"/>
              </p:ext>
            </p:extLst>
          </p:nvPr>
        </p:nvGraphicFramePr>
        <p:xfrm>
          <a:off x="0" y="-36803"/>
          <a:ext cx="4885835" cy="4528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8447">
                  <a:extLst>
                    <a:ext uri="{9D8B030D-6E8A-4147-A177-3AD203B41FA5}">
                      <a16:colId xmlns:a16="http://schemas.microsoft.com/office/drawing/2014/main" val="1013580331"/>
                    </a:ext>
                  </a:extLst>
                </a:gridCol>
                <a:gridCol w="1327388">
                  <a:extLst>
                    <a:ext uri="{9D8B030D-6E8A-4147-A177-3AD203B41FA5}">
                      <a16:colId xmlns:a16="http://schemas.microsoft.com/office/drawing/2014/main" val="2655597741"/>
                    </a:ext>
                  </a:extLst>
                </a:gridCol>
              </a:tblGrid>
              <a:tr h="154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Plot Summary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Who loves Whom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83283"/>
                  </a:ext>
                </a:extLst>
              </a:tr>
              <a:tr h="841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1: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love each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other but are not allowed to marry so decide to run away to the forest to get married in secret. 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wants to marry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loves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They follow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into the forest.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81841"/>
                  </a:ext>
                </a:extLst>
              </a:tr>
              <a:tr h="1059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2: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 the forest, Oberon and </a:t>
                      </a:r>
                      <a:r>
                        <a:rPr lang="en-GB" sz="105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are arguing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sees</a:t>
                      </a: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arguing and commands Puck to use the potion on the Athenian man to make him fall in love with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However, the first Athenian man Puck sees is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so he puts the love potion on him. 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falls madly in love with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baseline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36703"/>
                  </a:ext>
                </a:extLst>
              </a:tr>
              <a:tr h="1063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3: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 sees Bottom in the forest and transformed his head into a donkey’s head.  He puts the love potion on </a:t>
                      </a:r>
                      <a:r>
                        <a:rPr lang="en-GB" sz="105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who falls in love with Bottom.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 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puts the love potion on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 that he falls in love with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As a result, both men love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 there is chaos.  Puck eventually drops a herb in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Lysander’s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eyes to put him back to normal.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817537"/>
                  </a:ext>
                </a:extLst>
              </a:tr>
              <a:tr h="117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Acts 4 and 5: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 finds </a:t>
                      </a: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Bottom and decides that he has had enough fun.  Puck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drops a herb in her eyes, she wakes and leaves with Oberon.  The lovers return to Athens where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Bottom and the other actors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perform their play at the wedding of the three happy couples</a:t>
                      </a:r>
                      <a:r>
                        <a:rPr lang="en-GB" sz="1050" b="0" baseline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: Theseus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and Hippolyta,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46176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19911" y="3356868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75009" y="4215637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5490" y="3833471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5709" y="3830224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8807" y="2254014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18697" y="300255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0759" y="2624220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0179" y="2629727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0650" y="220674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03425" y="75631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60759" y="490080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9265" y="497225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Bent-Up Arrow 46"/>
          <p:cNvSpPr/>
          <p:nvPr/>
        </p:nvSpPr>
        <p:spPr>
          <a:xfrm rot="16200000">
            <a:off x="4543714" y="275857"/>
            <a:ext cx="240630" cy="245331"/>
          </a:xfrm>
          <a:prstGeom prst="ben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Bent-Up Arrow 49"/>
          <p:cNvSpPr/>
          <p:nvPr/>
        </p:nvSpPr>
        <p:spPr>
          <a:xfrm rot="16200000">
            <a:off x="4516403" y="1202698"/>
            <a:ext cx="258666" cy="259550"/>
          </a:xfrm>
          <a:prstGeom prst="ben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Bent-Up Arrow 50"/>
          <p:cNvSpPr/>
          <p:nvPr/>
        </p:nvSpPr>
        <p:spPr>
          <a:xfrm rot="10800000">
            <a:off x="3640653" y="1208797"/>
            <a:ext cx="270858" cy="274610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Bent-Up Arrow 51"/>
          <p:cNvSpPr/>
          <p:nvPr/>
        </p:nvSpPr>
        <p:spPr>
          <a:xfrm rot="5400000">
            <a:off x="3659822" y="1728438"/>
            <a:ext cx="278863" cy="289864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Bent-Up Arrow 52"/>
          <p:cNvSpPr/>
          <p:nvPr/>
        </p:nvSpPr>
        <p:spPr>
          <a:xfrm>
            <a:off x="4487422" y="1698074"/>
            <a:ext cx="312152" cy="277596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Bent-Up Arrow 53"/>
          <p:cNvSpPr/>
          <p:nvPr/>
        </p:nvSpPr>
        <p:spPr>
          <a:xfrm rot="10800000">
            <a:off x="3640653" y="2291693"/>
            <a:ext cx="275527" cy="338033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Bent-Up Arrow 54"/>
          <p:cNvSpPr/>
          <p:nvPr/>
        </p:nvSpPr>
        <p:spPr>
          <a:xfrm rot="5400000">
            <a:off x="3610513" y="2937237"/>
            <a:ext cx="361727" cy="275529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Left-Up Arrow 55"/>
          <p:cNvSpPr/>
          <p:nvPr/>
        </p:nvSpPr>
        <p:spPr>
          <a:xfrm>
            <a:off x="4519097" y="2899931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Left-Up Arrow 56"/>
          <p:cNvSpPr/>
          <p:nvPr/>
        </p:nvSpPr>
        <p:spPr>
          <a:xfrm>
            <a:off x="4532960" y="4076445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Left-Up Arrow 57"/>
          <p:cNvSpPr/>
          <p:nvPr/>
        </p:nvSpPr>
        <p:spPr>
          <a:xfrm rot="10800000">
            <a:off x="3631446" y="3432367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Left-Up Arrow 58"/>
          <p:cNvSpPr/>
          <p:nvPr/>
        </p:nvSpPr>
        <p:spPr>
          <a:xfrm rot="10800000">
            <a:off x="3626316" y="267833"/>
            <a:ext cx="289864" cy="24063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Bent-Up Arrow 59"/>
          <p:cNvSpPr/>
          <p:nvPr/>
        </p:nvSpPr>
        <p:spPr>
          <a:xfrm>
            <a:off x="4532960" y="682609"/>
            <a:ext cx="279221" cy="267818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30280"/>
              </p:ext>
            </p:extLst>
          </p:nvPr>
        </p:nvGraphicFramePr>
        <p:xfrm>
          <a:off x="4888207" y="-2"/>
          <a:ext cx="5023762" cy="4491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881">
                  <a:extLst>
                    <a:ext uri="{9D8B030D-6E8A-4147-A177-3AD203B41FA5}">
                      <a16:colId xmlns:a16="http://schemas.microsoft.com/office/drawing/2014/main" val="109483130"/>
                    </a:ext>
                  </a:extLst>
                </a:gridCol>
              </a:tblGrid>
              <a:tr h="207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Characters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latin typeface="Century Gothic" panose="020B0502020202020204" pitchFamily="34" charset="0"/>
                        </a:rPr>
                        <a:t>Theseus</a:t>
                      </a:r>
                      <a:endParaRPr lang="en-GB" sz="1050" b="0" dirty="0" smtClean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0" dirty="0" smtClean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050" b="0" baseline="0" dirty="0" smtClean="0">
                          <a:latin typeface="Century Gothic" panose="020B0502020202020204" pitchFamily="34" charset="0"/>
                        </a:rPr>
                        <a:t> duke of Athens.  He is a strong and strict ruler of the city.</a:t>
                      </a:r>
                      <a:endParaRPr lang="en-GB" sz="1050" b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king of the fairies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who controls the love potion.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latin typeface="Century Gothic" panose="020B0502020202020204" pitchFamily="34" charset="0"/>
                        </a:rPr>
                        <a:t>Hippolyta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Theseus’s bride.  She was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 fearless warrior.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endParaRPr lang="en-GB" sz="105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fierce queen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of the fairies who falls in love with Bottom when the love potion is put on her.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Egeus</a:t>
                      </a:r>
                      <a:endParaRPr lang="en-GB" sz="105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Hermia’s stubborn father who wants her to marry Demetrius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or be put to death.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207382"/>
                  </a:ext>
                </a:extLst>
              </a:tr>
              <a:tr h="5009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Bottom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 weaver and actor who has his head turned into a donkey.  </a:t>
                      </a: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falls in love with him when she is under the love potion’s influence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05962"/>
                  </a:ext>
                </a:extLst>
              </a:tr>
              <a:tr h="3855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Egeus’s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daughter who is in love with Lysander.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39797"/>
                  </a:ext>
                </a:extLst>
              </a:tr>
              <a:tr h="250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Oberon’s mischievous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servant who puts the potion on people’s eyes.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40202"/>
                  </a:ext>
                </a:extLst>
              </a:tr>
              <a:tr h="380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 is in love with Hermia and runs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away to the forest with her.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0040"/>
                  </a:ext>
                </a:extLst>
              </a:tr>
              <a:tr h="2297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Love</a:t>
                      </a:r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Potion</a:t>
                      </a:r>
                      <a:endParaRPr lang="en-GB" sz="1050" b="1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81486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wants to marry Hermia and is disgusted by Helena’s love for him. 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love potion is made from a flower in the forest.  The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flower is magical because Cupid hit it with his arrow when he was aiming at a young girl.  When the potion is put on characters’ eyes, they fall in love with the first person they see.  It is very powerful.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114099"/>
                  </a:ext>
                </a:extLst>
              </a:tr>
              <a:tr h="678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Hermia’s friend who is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desperately in love with Demetrius.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4118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95208"/>
              </p:ext>
            </p:extLst>
          </p:nvPr>
        </p:nvGraphicFramePr>
        <p:xfrm>
          <a:off x="3060000" y="4491656"/>
          <a:ext cx="6852626" cy="19612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soliloquy 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- a speech in a play that the character speaks to himself or herself or to the audience, rather than to the other characters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</a:rPr>
                        <a:t>severe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– very strict or harsh</a:t>
                      </a:r>
                      <a:endParaRPr lang="en-GB" sz="1050" b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conflict</a:t>
                      </a:r>
                      <a:r>
                        <a:rPr lang="en-GB" sz="105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–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serious disagreement, battle or struggle between two sides or </a:t>
                      </a:r>
                      <a:r>
                        <a:rPr lang="en-GB" sz="105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ideas.</a:t>
                      </a:r>
                      <a:endParaRPr lang="en-GB" sz="105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unrequited love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If a person loves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someone who doesn’t love them back, the person’s love is unrequited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GB" sz="105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mock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mock someone is to make fun of them</a:t>
                      </a:r>
                      <a:endParaRPr lang="en-GB" sz="1050" b="1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5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chaos 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a situation where there is no order and everyone is confused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825759"/>
                  </a:ext>
                </a:extLst>
              </a:tr>
              <a:tr h="210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resolve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to solve a problem or difficulty</a:t>
                      </a:r>
                      <a:endParaRPr kumimoji="0" lang="en-GB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3612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899734" y="115336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9734" y="1805729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29843" y="1459276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98349" y="1452805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45519"/>
              </p:ext>
            </p:extLst>
          </p:nvPr>
        </p:nvGraphicFramePr>
        <p:xfrm>
          <a:off x="0" y="4488939"/>
          <a:ext cx="3060000" cy="2388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Background Information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Shakespeare went to a grammar school where he was taught Ancient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Greek.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play is set in Ancient Greece and follows the rules of a comedy from Ancient Greece. 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3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When the play was written, Elizabeth 1</a:t>
                      </a:r>
                      <a:r>
                        <a:rPr lang="en-GB" sz="1050" b="0" baseline="30000" dirty="0" smtClean="0"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was Queen.  She decided not to get married which many people disagreed with.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Elizabethans believed in and feared magic.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Cupid is the ancient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god of love.  He 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usually presented as a baby whose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arrows make people fall in love.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327061"/>
                  </a:ext>
                </a:extLst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202034" y="6543608"/>
            <a:ext cx="4386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entury Gothic" panose="020B0502020202020204" pitchFamily="34" charset="0"/>
              </a:rPr>
              <a:t>‘A Midsummer Night’s Dream’: Knowledge </a:t>
            </a:r>
            <a:r>
              <a:rPr lang="en-GB" sz="1200" b="1" u="sng" dirty="0">
                <a:latin typeface="Century Gothic" panose="020B0502020202020204" pitchFamily="34" charset="0"/>
              </a:rPr>
              <a:t>Organiser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53" b="100000" l="4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3093" y="6242108"/>
            <a:ext cx="526306" cy="637242"/>
          </a:xfrm>
          <a:prstGeom prst="rect">
            <a:avLst/>
          </a:prstGeom>
        </p:spPr>
      </p:pic>
      <p:pic>
        <p:nvPicPr>
          <p:cNvPr id="45" name="Picture 4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698" y="2672662"/>
            <a:ext cx="493708" cy="4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40b328-ebea-4102-959c-431a81c348bd">
      <Terms xmlns="http://schemas.microsoft.com/office/infopath/2007/PartnerControls"/>
    </lcf76f155ced4ddcb4097134ff3c332f>
    <TaxCatchAll xmlns="8a0c4e90-86b3-4f0b-a079-d14f445edd0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9C04F229AA14295DEC50950088EE2" ma:contentTypeVersion="13" ma:contentTypeDescription="Create a new document." ma:contentTypeScope="" ma:versionID="fb895c745e81331035a08bd1ea197cb9">
  <xsd:schema xmlns:xsd="http://www.w3.org/2001/XMLSchema" xmlns:xs="http://www.w3.org/2001/XMLSchema" xmlns:p="http://schemas.microsoft.com/office/2006/metadata/properties" xmlns:ns2="ef40b328-ebea-4102-959c-431a81c348bd" xmlns:ns3="8a0c4e90-86b3-4f0b-a079-d14f445edd0f" targetNamespace="http://schemas.microsoft.com/office/2006/metadata/properties" ma:root="true" ma:fieldsID="ee245b8c60c1f3bff0955a6f66270667" ns2:_="" ns3:_="">
    <xsd:import namespace="ef40b328-ebea-4102-959c-431a81c348bd"/>
    <xsd:import namespace="8a0c4e90-86b3-4f0b-a079-d14f445e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0b328-ebea-4102-959c-431a81c34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7633621-a854-44b8-b60d-65db708e1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c4e90-86b3-4f0b-a079-d14f445edd0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4d6248-b2a7-4e9e-893a-d767e48edccf}" ma:internalName="TaxCatchAll" ma:showField="CatchAllData" ma:web="8a0c4e90-86b3-4f0b-a079-d14f445e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DC727-C5F0-4368-9BAC-82559892F173}">
  <ds:schemaRefs>
    <ds:schemaRef ds:uri="66eb2665-5259-4d07-aae6-d909f8d4f95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b64db6f3-d8b6-4520-ae13-60ac2c110106"/>
    <ds:schemaRef ds:uri="http://purl.org/dc/terms/"/>
    <ds:schemaRef ds:uri="http://schemas.microsoft.com/office/infopath/2007/PartnerControls"/>
    <ds:schemaRef ds:uri="http://purl.org/dc/dcmitype/"/>
    <ds:schemaRef ds:uri="9c6500c0-19b7-4dc1-a957-fb6bf8f5f21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80468B-2B3D-4756-BD9E-79F922C07CE3}"/>
</file>

<file path=customXml/itemProps3.xml><?xml version="1.0" encoding="utf-8"?>
<ds:datastoreItem xmlns:ds="http://schemas.openxmlformats.org/officeDocument/2006/customXml" ds:itemID="{016537FB-0C4B-4510-BF4B-789EED3FA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712</Words>
  <Application>Microsoft Office PowerPoint</Application>
  <PresentationFormat>A4 Paper (210x297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Kehoe</dc:creator>
  <cp:lastModifiedBy>Matea Marcinko</cp:lastModifiedBy>
  <cp:revision>111</cp:revision>
  <dcterms:created xsi:type="dcterms:W3CDTF">2016-04-26T17:09:39Z</dcterms:created>
  <dcterms:modified xsi:type="dcterms:W3CDTF">2019-01-17T09:50:28Z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0x01010085D9C04F229AA14295DEC50950088EE2</vt:lpwstr>
  </property>
  <property fmtid="{D5CDD505-2E9C-101B-9397-08002B2CF9AE}" pid="3" name="AuthorIds_UIVersion_1024">
    <vt:lpwstr>10645</vt:lpwstr>
  </property>
</Properties>
</file>