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529BA8-2483-42D0-A748-3040C73C9CE6}" v="14" dt="2019-02-21T14:47:31.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7306" autoAdjust="0"/>
  </p:normalViewPr>
  <p:slideViewPr>
    <p:cSldViewPr snapToGrid="0" snapToObjects="1">
      <p:cViewPr>
        <p:scale>
          <a:sx n="80" d="100"/>
          <a:sy n="80" d="100"/>
        </p:scale>
        <p:origin x="846"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ea Marcinko" userId="76c9e04d-e310-49e4-8d28-e0e5586f9f7a" providerId="ADAL" clId="{EA3C45C6-CD1B-4F0D-AF52-181A0E6269AC}"/>
  </pc:docChgLst>
  <pc:docChgLst>
    <pc:chgData name="Claudia Parkes" userId="ce634feb-da02-4528-a692-8db4fc2e9c77" providerId="ADAL" clId="{AC529BA8-2483-42D0-A748-3040C73C9CE6}"/>
    <pc:docChg chg="undo custSel modSld">
      <pc:chgData name="Claudia Parkes" userId="ce634feb-da02-4528-a692-8db4fc2e9c77" providerId="ADAL" clId="{AC529BA8-2483-42D0-A748-3040C73C9CE6}" dt="2019-02-21T14:47:31.024" v="9" actId="207"/>
      <pc:docMkLst>
        <pc:docMk/>
      </pc:docMkLst>
      <pc:sldChg chg="modSp">
        <pc:chgData name="Claudia Parkes" userId="ce634feb-da02-4528-a692-8db4fc2e9c77" providerId="ADAL" clId="{AC529BA8-2483-42D0-A748-3040C73C9CE6}" dt="2019-02-21T14:47:31.024" v="9" actId="207"/>
        <pc:sldMkLst>
          <pc:docMk/>
          <pc:sldMk cId="119823831" sldId="259"/>
        </pc:sldMkLst>
        <pc:graphicFrameChg chg="mod">
          <ac:chgData name="Claudia Parkes" userId="ce634feb-da02-4528-a692-8db4fc2e9c77" providerId="ADAL" clId="{AC529BA8-2483-42D0-A748-3040C73C9CE6}" dt="2019-02-21T14:22:58.231" v="5" actId="798"/>
          <ac:graphicFrameMkLst>
            <pc:docMk/>
            <pc:sldMk cId="119823831" sldId="259"/>
            <ac:graphicFrameMk id="4" creationId="{00000000-0000-0000-0000-000000000000}"/>
          </ac:graphicFrameMkLst>
        </pc:graphicFrameChg>
        <pc:graphicFrameChg chg="modGraphic">
          <ac:chgData name="Claudia Parkes" userId="ce634feb-da02-4528-a692-8db4fc2e9c77" providerId="ADAL" clId="{AC529BA8-2483-42D0-A748-3040C73C9CE6}" dt="2019-02-21T14:47:31.024" v="9" actId="207"/>
          <ac:graphicFrameMkLst>
            <pc:docMk/>
            <pc:sldMk cId="119823831" sldId="259"/>
            <ac:graphicFrameMk id="45" creationId="{00000000-0000-0000-0000-000000000000}"/>
          </ac:graphicFrameMkLst>
        </pc:graphicFrameChg>
        <pc:graphicFrameChg chg="mod modGraphic">
          <ac:chgData name="Claudia Parkes" userId="ce634feb-da02-4528-a692-8db4fc2e9c77" providerId="ADAL" clId="{AC529BA8-2483-42D0-A748-3040C73C9CE6}" dt="2019-02-21T14:14:55.326" v="4" actId="20577"/>
          <ac:graphicFrameMkLst>
            <pc:docMk/>
            <pc:sldMk cId="119823831" sldId="259"/>
            <ac:graphicFrameMk id="61" creationId="{00000000-0000-0000-0000-000000000000}"/>
          </ac:graphicFrameMkLst>
        </pc:graphicFrameChg>
        <pc:graphicFrameChg chg="mod">
          <ac:chgData name="Claudia Parkes" userId="ce634feb-da02-4528-a692-8db4fc2e9c77" providerId="ADAL" clId="{AC529BA8-2483-42D0-A748-3040C73C9CE6}" dt="2019-02-21T14:14:22.072" v="1" actId="798"/>
          <ac:graphicFrameMkLst>
            <pc:docMk/>
            <pc:sldMk cId="119823831" sldId="259"/>
            <ac:graphicFrameMk id="62"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E4A0FF-3C10-4873-A3C1-268F5169751F}" type="datetimeFigureOut">
              <a:rPr lang="en-GB" smtClean="0"/>
              <a:t>21/02/2019</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30DB3-9718-4565-9DCE-D5983D450003}" type="slidenum">
              <a:rPr lang="en-GB" smtClean="0"/>
              <a:t>‹#›</a:t>
            </a:fld>
            <a:endParaRPr lang="en-GB"/>
          </a:p>
        </p:txBody>
      </p:sp>
    </p:spTree>
    <p:extLst>
      <p:ext uri="{BB962C8B-B14F-4D97-AF65-F5344CB8AC3E}">
        <p14:creationId xmlns:p14="http://schemas.microsoft.com/office/powerpoint/2010/main" val="39040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lang="en-GB" sz="1200" b="1" dirty="0">
              <a:solidFill>
                <a:schemeClr val="bg1"/>
              </a:solidFill>
              <a:latin typeface="Century Gothic" panose="020B0502020202020204" pitchFamily="34" charset="0"/>
            </a:endParaRPr>
          </a:p>
          <a:p>
            <a:pPr>
              <a:spcAft>
                <a:spcPts val="600"/>
              </a:spcAft>
            </a:pPr>
            <a:endParaRPr lang="en-GB" sz="1200" b="1" dirty="0">
              <a:solidFill>
                <a:prstClr val="black"/>
              </a:solidFill>
              <a:latin typeface="Century Gothic" panose="020B0502020202020204" pitchFamily="34" charset="0"/>
            </a:endParaRPr>
          </a:p>
          <a:p>
            <a:r>
              <a:rPr lang="en-GB" dirty="0"/>
              <a:t> </a:t>
            </a:r>
          </a:p>
        </p:txBody>
      </p:sp>
      <p:sp>
        <p:nvSpPr>
          <p:cNvPr id="4" name="Slide Number Placeholder 3"/>
          <p:cNvSpPr>
            <a:spLocks noGrp="1"/>
          </p:cNvSpPr>
          <p:nvPr>
            <p:ph type="sldNum" sz="quarter" idx="10"/>
          </p:nvPr>
        </p:nvSpPr>
        <p:spPr/>
        <p:txBody>
          <a:bodyPr/>
          <a:lstStyle/>
          <a:p>
            <a:fld id="{BB430DB3-9718-4565-9DCE-D5983D450003}" type="slidenum">
              <a:rPr lang="en-GB" smtClean="0"/>
              <a:t>1</a:t>
            </a:fld>
            <a:endParaRPr lang="en-GB"/>
          </a:p>
        </p:txBody>
      </p:sp>
    </p:spTree>
    <p:extLst>
      <p:ext uri="{BB962C8B-B14F-4D97-AF65-F5344CB8AC3E}">
        <p14:creationId xmlns:p14="http://schemas.microsoft.com/office/powerpoint/2010/main" val="229772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21/02/2019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21/02/2019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21/02/2019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21/02/2019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21/02/2019</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29957396"/>
              </p:ext>
            </p:extLst>
          </p:nvPr>
        </p:nvGraphicFramePr>
        <p:xfrm>
          <a:off x="-1" y="3921"/>
          <a:ext cx="3780263" cy="6854077"/>
        </p:xfrm>
        <a:graphic>
          <a:graphicData uri="http://schemas.openxmlformats.org/drawingml/2006/table">
            <a:tbl>
              <a:tblPr firstRow="1" bandRow="1">
                <a:tableStyleId>{2D5ABB26-0587-4C30-8999-92F81FD0307C}</a:tableStyleId>
              </a:tblPr>
              <a:tblGrid>
                <a:gridCol w="3780263">
                  <a:extLst>
                    <a:ext uri="{9D8B030D-6E8A-4147-A177-3AD203B41FA5}">
                      <a16:colId xmlns:a16="http://schemas.microsoft.com/office/drawing/2014/main" val="1013580331"/>
                    </a:ext>
                  </a:extLst>
                </a:gridCol>
              </a:tblGrid>
              <a:tr h="2059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solidFill>
                            <a:schemeClr val="bg1"/>
                          </a:solidFill>
                          <a:effectLst/>
                          <a:latin typeface="Century Gothic" panose="020B0502020202020204" pitchFamily="34" charset="0"/>
                          <a:ea typeface="Calibri"/>
                          <a:cs typeface="Times New Roman"/>
                        </a:rPr>
                        <a:t>Plot Summary</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634583283"/>
                  </a:ext>
                </a:extLst>
              </a:tr>
              <a:tr h="1114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effectLst/>
                          <a:latin typeface="Century Gothic" panose="020B0502020202020204" pitchFamily="34" charset="0"/>
                          <a:ea typeface="Calibri"/>
                          <a:cs typeface="Times New Roman"/>
                        </a:rPr>
                        <a:t>The Tempest</a:t>
                      </a:r>
                      <a:r>
                        <a:rPr lang="en-GB" sz="1000" b="1" baseline="0" dirty="0">
                          <a:effectLst/>
                          <a:latin typeface="Century Gothic" panose="020B0502020202020204" pitchFamily="34" charset="0"/>
                          <a:ea typeface="Calibri"/>
                          <a:cs typeface="Times New Roman"/>
                        </a:rPr>
                        <a:t> (</a:t>
                      </a:r>
                      <a:r>
                        <a:rPr lang="en-GB" sz="1000" b="1" baseline="0" dirty="0" err="1">
                          <a:effectLst/>
                          <a:latin typeface="Century Gothic" panose="020B0502020202020204" pitchFamily="34" charset="0"/>
                          <a:ea typeface="Calibri"/>
                          <a:cs typeface="Times New Roman"/>
                        </a:rPr>
                        <a:t>I.i</a:t>
                      </a:r>
                      <a:r>
                        <a:rPr lang="en-GB" sz="1000" b="1" baseline="0" dirty="0">
                          <a:effectLst/>
                          <a:latin typeface="Century Gothic" panose="020B0502020202020204" pitchFamily="34" charset="0"/>
                          <a:ea typeface="Calibri"/>
                          <a:cs typeface="Times New Roman"/>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effectLst/>
                          <a:latin typeface="Century Gothic" panose="020B0502020202020204" pitchFamily="34" charset="0"/>
                          <a:ea typeface="Calibri"/>
                          <a:cs typeface="Times New Roman"/>
                        </a:rPr>
                        <a:t>Alonso, the King of Naples, is on a ship with his son Ferdinand and his companions Sebastian, Antonio, Stephano and Trinculo. They are struck by a terrifying, howling storm. They abandon ship and swim to a nearby island but are washed ashore in different places. The island seems to be abandoned. </a:t>
                      </a:r>
                      <a:endParaRPr lang="en-GB" sz="10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81841"/>
                  </a:ext>
                </a:extLst>
              </a:tr>
              <a:tr h="1883888">
                <a:tc>
                  <a:txBody>
                    <a:bodyPr/>
                    <a:lstStyle/>
                    <a:p>
                      <a:pPr>
                        <a:lnSpc>
                          <a:spcPct val="100000"/>
                        </a:lnSpc>
                        <a:spcAft>
                          <a:spcPts val="0"/>
                        </a:spcAft>
                      </a:pPr>
                      <a:r>
                        <a:rPr lang="en-GB" sz="1000" b="1" baseline="0" dirty="0">
                          <a:effectLst/>
                          <a:latin typeface="Century Gothic" panose="020B0502020202020204" pitchFamily="34" charset="0"/>
                          <a:ea typeface="Calibri"/>
                          <a:cs typeface="Times New Roman"/>
                        </a:rPr>
                        <a:t>After the Storm (</a:t>
                      </a:r>
                      <a:r>
                        <a:rPr lang="en-GB" sz="1000" b="1" baseline="0" dirty="0" err="1">
                          <a:effectLst/>
                          <a:latin typeface="Century Gothic" panose="020B0502020202020204" pitchFamily="34" charset="0"/>
                          <a:ea typeface="Calibri"/>
                          <a:cs typeface="Times New Roman"/>
                        </a:rPr>
                        <a:t>I.ii</a:t>
                      </a:r>
                      <a:r>
                        <a:rPr lang="en-GB" sz="1000" b="1" baseline="0" dirty="0">
                          <a:effectLst/>
                          <a:latin typeface="Century Gothic" panose="020B0502020202020204" pitchFamily="34" charset="0"/>
                          <a:ea typeface="Calibri"/>
                          <a:cs typeface="Times New Roman"/>
                        </a:rPr>
                        <a:t>)</a:t>
                      </a:r>
                    </a:p>
                    <a:p>
                      <a:pPr>
                        <a:lnSpc>
                          <a:spcPct val="100000"/>
                        </a:lnSpc>
                        <a:spcAft>
                          <a:spcPts val="0"/>
                        </a:spcAft>
                      </a:pPr>
                      <a:r>
                        <a:rPr lang="en-GB" sz="1000" baseline="0" dirty="0">
                          <a:effectLst/>
                          <a:latin typeface="Century Gothic" panose="020B0502020202020204" pitchFamily="34" charset="0"/>
                          <a:ea typeface="Calibri"/>
                          <a:cs typeface="Times New Roman"/>
                        </a:rPr>
                        <a:t>From a nearby island, Miranda watches the huge tempest. She lives with her father Prospero and has little memory of her life before the island. Prospero tells his daughter of their past: he was the Duke of Milan twelve years ago, but he was so involved with his books and secret studies that he did not realise his brother Antonio was stealing power from him. One night, Antonio ordered soldiers to take Prospero and Miranda and put them on a boat to their death. But they were washed ashore this island safely and have lived there ever since. Prospero has been ruler of the island. Prospero has created the storm to bring his brother to the island.</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736703"/>
                  </a:ext>
                </a:extLst>
              </a:tr>
              <a:tr h="1268048">
                <a:tc>
                  <a:txBody>
                    <a:bodyPr/>
                    <a:lstStyle/>
                    <a:p>
                      <a:pPr>
                        <a:lnSpc>
                          <a:spcPct val="100000"/>
                        </a:lnSpc>
                        <a:spcAft>
                          <a:spcPts val="0"/>
                        </a:spcAft>
                      </a:pPr>
                      <a:r>
                        <a:rPr lang="en-GB" sz="1000" b="1" dirty="0">
                          <a:effectLst/>
                          <a:latin typeface="Century Gothic" panose="020B0502020202020204" pitchFamily="34" charset="0"/>
                          <a:ea typeface="Calibri"/>
                          <a:cs typeface="Times New Roman"/>
                        </a:rPr>
                        <a:t>Ariel and Caliban (</a:t>
                      </a:r>
                      <a:r>
                        <a:rPr lang="en-GB" sz="1000" b="1" dirty="0" err="1">
                          <a:effectLst/>
                          <a:latin typeface="Century Gothic" panose="020B0502020202020204" pitchFamily="34" charset="0"/>
                          <a:ea typeface="Calibri"/>
                          <a:cs typeface="Times New Roman"/>
                        </a:rPr>
                        <a:t>I.ii</a:t>
                      </a:r>
                      <a:r>
                        <a:rPr lang="en-GB" sz="1000" b="1" dirty="0">
                          <a:effectLst/>
                          <a:latin typeface="Century Gothic" panose="020B0502020202020204" pitchFamily="34" charset="0"/>
                          <a:ea typeface="Calibri"/>
                          <a:cs typeface="Times New Roman"/>
                        </a:rPr>
                        <a:t>.</a:t>
                      </a:r>
                      <a:r>
                        <a:rPr lang="en-GB" sz="1000" b="1" baseline="0" dirty="0">
                          <a:effectLst/>
                          <a:latin typeface="Century Gothic" panose="020B0502020202020204" pitchFamily="34" charset="0"/>
                          <a:ea typeface="Calibri"/>
                          <a:cs typeface="Times New Roman"/>
                        </a:rPr>
                        <a:t> con</a:t>
                      </a:r>
                      <a:r>
                        <a:rPr lang="en-GB" sz="1000" b="1" dirty="0">
                          <a:effectLst/>
                          <a:latin typeface="Century Gothic" panose="020B0502020202020204" pitchFamily="34" charset="0"/>
                          <a:ea typeface="Calibri"/>
                          <a:cs typeface="Times New Roman"/>
                        </a:rPr>
                        <a:t>t./</a:t>
                      </a:r>
                      <a:r>
                        <a:rPr lang="en-GB" sz="1000" b="1" dirty="0" err="1">
                          <a:effectLst/>
                          <a:latin typeface="Century Gothic" panose="020B0502020202020204" pitchFamily="34" charset="0"/>
                          <a:ea typeface="Calibri"/>
                          <a:cs typeface="Times New Roman"/>
                        </a:rPr>
                        <a:t>II.i</a:t>
                      </a:r>
                      <a:r>
                        <a:rPr lang="en-GB" sz="1000" b="1" dirty="0">
                          <a:effectLst/>
                          <a:latin typeface="Century Gothic" panose="020B0502020202020204" pitchFamily="34" charset="0"/>
                          <a:ea typeface="Calibri"/>
                          <a:cs typeface="Times New Roman"/>
                        </a:rPr>
                        <a:t>)</a:t>
                      </a:r>
                    </a:p>
                    <a:p>
                      <a:pPr>
                        <a:lnSpc>
                          <a:spcPct val="100000"/>
                        </a:lnSpc>
                        <a:spcAft>
                          <a:spcPts val="0"/>
                        </a:spcAft>
                      </a:pPr>
                      <a:r>
                        <a:rPr lang="en-GB" sz="1000" dirty="0">
                          <a:effectLst/>
                          <a:latin typeface="Century Gothic" panose="020B0502020202020204" pitchFamily="34" charset="0"/>
                          <a:ea typeface="Calibri"/>
                          <a:cs typeface="Times New Roman"/>
                        </a:rPr>
                        <a:t>Prospero</a:t>
                      </a:r>
                      <a:r>
                        <a:rPr lang="en-GB" sz="1000" baseline="0" dirty="0">
                          <a:effectLst/>
                          <a:latin typeface="Century Gothic" panose="020B0502020202020204" pitchFamily="34" charset="0"/>
                          <a:ea typeface="Calibri"/>
                          <a:cs typeface="Times New Roman"/>
                        </a:rPr>
                        <a:t> is a powerful magician who controls the spirit Ariel who completes tasks for him. Prospero has agreed to release Ariel after this last mission. Caliban is a deformed savage slave who is also under Prospero’s control. He is the son of an old witch, </a:t>
                      </a:r>
                      <a:r>
                        <a:rPr lang="en-GB" sz="1000" baseline="0" dirty="0" err="1">
                          <a:effectLst/>
                          <a:latin typeface="Century Gothic" panose="020B0502020202020204" pitchFamily="34" charset="0"/>
                          <a:ea typeface="Calibri"/>
                          <a:cs typeface="Times New Roman"/>
                        </a:rPr>
                        <a:t>Sycorax</a:t>
                      </a:r>
                      <a:r>
                        <a:rPr lang="en-GB" sz="1000" baseline="0" dirty="0">
                          <a:effectLst/>
                          <a:latin typeface="Century Gothic" panose="020B0502020202020204" pitchFamily="34" charset="0"/>
                          <a:ea typeface="Calibri"/>
                          <a:cs typeface="Times New Roman"/>
                        </a:rPr>
                        <a:t>, and is a native of the island. Prospero taught Caliban how to speak but Caliban resents the control Prospero has over him. </a:t>
                      </a:r>
                      <a:endParaRPr lang="en-GB" sz="10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817537"/>
                  </a:ext>
                </a:extLst>
              </a:tr>
              <a:tr h="1114088">
                <a:tc>
                  <a:txBody>
                    <a:bodyPr/>
                    <a:lstStyle/>
                    <a:p>
                      <a:pPr>
                        <a:lnSpc>
                          <a:spcPct val="100000"/>
                        </a:lnSpc>
                        <a:spcAft>
                          <a:spcPts val="0"/>
                        </a:spcAft>
                      </a:pPr>
                      <a:r>
                        <a:rPr lang="en-GB" sz="1000" b="1" dirty="0">
                          <a:effectLst/>
                          <a:latin typeface="Century Gothic" panose="020B0502020202020204" pitchFamily="34" charset="0"/>
                          <a:ea typeface="Calibri"/>
                          <a:cs typeface="Times New Roman"/>
                        </a:rPr>
                        <a:t>Kind Alonso</a:t>
                      </a:r>
                      <a:r>
                        <a:rPr lang="en-GB" sz="1000" b="1" baseline="0" dirty="0">
                          <a:effectLst/>
                          <a:latin typeface="Century Gothic" panose="020B0502020202020204" pitchFamily="34" charset="0"/>
                          <a:ea typeface="Calibri"/>
                          <a:cs typeface="Times New Roman"/>
                        </a:rPr>
                        <a:t> (</a:t>
                      </a:r>
                      <a:r>
                        <a:rPr lang="en-GB" sz="1000" b="1" baseline="0" dirty="0" err="1">
                          <a:effectLst/>
                          <a:latin typeface="Century Gothic" panose="020B0502020202020204" pitchFamily="34" charset="0"/>
                          <a:ea typeface="Calibri"/>
                          <a:cs typeface="Times New Roman"/>
                        </a:rPr>
                        <a:t>II.i</a:t>
                      </a:r>
                      <a:r>
                        <a:rPr lang="en-GB" sz="1000" b="1" baseline="0" dirty="0">
                          <a:effectLst/>
                          <a:latin typeface="Century Gothic" panose="020B0502020202020204" pitchFamily="34" charset="0"/>
                          <a:ea typeface="Calibri"/>
                          <a:cs typeface="Times New Roman"/>
                        </a:rPr>
                        <a:t>) </a:t>
                      </a:r>
                    </a:p>
                    <a:p>
                      <a:pPr>
                        <a:lnSpc>
                          <a:spcPct val="100000"/>
                        </a:lnSpc>
                        <a:spcAft>
                          <a:spcPts val="0"/>
                        </a:spcAft>
                      </a:pPr>
                      <a:r>
                        <a:rPr lang="en-GB" sz="1000" b="0" baseline="0" dirty="0">
                          <a:effectLst/>
                          <a:latin typeface="Century Gothic" panose="020B0502020202020204" pitchFamily="34" charset="0"/>
                          <a:ea typeface="Calibri"/>
                          <a:cs typeface="Times New Roman"/>
                        </a:rPr>
                        <a:t>King Alonso and his younger brother Sebastian, as well as Antonio (the usurping Duke of Milan), wander around the island. King Alonso weeps as he believes his son Ferdinand is dead. Sebastian and Antonio plot to kill Alonso so that Sebastian can be king. They are stopped by Ariel’s magical intervention. </a:t>
                      </a:r>
                      <a:endParaRPr lang="en-GB" sz="1000" b="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2461762"/>
                  </a:ext>
                </a:extLst>
              </a:tr>
              <a:tr h="1268048">
                <a:tc>
                  <a:txBody>
                    <a:bodyPr/>
                    <a:lstStyle/>
                    <a:p>
                      <a:pPr>
                        <a:lnSpc>
                          <a:spcPct val="100000"/>
                        </a:lnSpc>
                        <a:spcAft>
                          <a:spcPts val="0"/>
                        </a:spcAft>
                      </a:pPr>
                      <a:r>
                        <a:rPr lang="en-GB" sz="1000" b="1" dirty="0">
                          <a:effectLst/>
                          <a:latin typeface="Century Gothic" panose="020B0502020202020204" pitchFamily="34" charset="0"/>
                          <a:ea typeface="Calibri"/>
                          <a:cs typeface="Times New Roman"/>
                        </a:rPr>
                        <a:t>Caliban,</a:t>
                      </a:r>
                      <a:r>
                        <a:rPr lang="en-GB" sz="1000" b="1" baseline="0" dirty="0">
                          <a:effectLst/>
                          <a:latin typeface="Century Gothic" panose="020B0502020202020204" pitchFamily="34" charset="0"/>
                          <a:ea typeface="Calibri"/>
                          <a:cs typeface="Times New Roman"/>
                        </a:rPr>
                        <a:t> Stephano and Trinculo (</a:t>
                      </a:r>
                      <a:r>
                        <a:rPr lang="en-GB" sz="1000" b="1" baseline="0" dirty="0" err="1">
                          <a:effectLst/>
                          <a:latin typeface="Century Gothic" panose="020B0502020202020204" pitchFamily="34" charset="0"/>
                          <a:ea typeface="Calibri"/>
                          <a:cs typeface="Times New Roman"/>
                        </a:rPr>
                        <a:t>II.ii</a:t>
                      </a:r>
                      <a:r>
                        <a:rPr lang="en-GB" sz="1000" b="1" baseline="0" dirty="0">
                          <a:effectLst/>
                          <a:latin typeface="Century Gothic" panose="020B0502020202020204" pitchFamily="34" charset="0"/>
                          <a:ea typeface="Calibri"/>
                          <a:cs typeface="Times New Roman"/>
                        </a:rPr>
                        <a:t>, </a:t>
                      </a:r>
                      <a:r>
                        <a:rPr lang="en-GB" sz="1000" b="1" baseline="0" dirty="0" err="1">
                          <a:effectLst/>
                          <a:latin typeface="Century Gothic" panose="020B0502020202020204" pitchFamily="34" charset="0"/>
                          <a:ea typeface="Calibri"/>
                          <a:cs typeface="Times New Roman"/>
                        </a:rPr>
                        <a:t>III.ii</a:t>
                      </a:r>
                      <a:r>
                        <a:rPr lang="en-GB" sz="1000" b="1" baseline="0" dirty="0">
                          <a:effectLst/>
                          <a:latin typeface="Century Gothic" panose="020B0502020202020204" pitchFamily="34" charset="0"/>
                          <a:ea typeface="Calibri"/>
                          <a:cs typeface="Times New Roman"/>
                        </a:rPr>
                        <a:t>)</a:t>
                      </a:r>
                    </a:p>
                    <a:p>
                      <a:pPr>
                        <a:lnSpc>
                          <a:spcPct val="100000"/>
                        </a:lnSpc>
                        <a:spcAft>
                          <a:spcPts val="0"/>
                        </a:spcAft>
                      </a:pPr>
                      <a:r>
                        <a:rPr lang="en-GB" sz="1000" b="0" baseline="0" dirty="0">
                          <a:effectLst/>
                          <a:latin typeface="Century Gothic" panose="020B0502020202020204" pitchFamily="34" charset="0"/>
                          <a:ea typeface="Calibri"/>
                          <a:cs typeface="Times New Roman"/>
                        </a:rPr>
                        <a:t>The monster Caliban is found by Stephano and Trinculo. They give him alcohol to drink and he gets drunk. Caliban offers to serve Stephano because he believes he is a god because of the heavenly drink! Caliban explains to them how Prospero has treated him and that he will be their guide on the island if they overthrow him. The three drunks go to find and kill Prospero. </a:t>
                      </a:r>
                      <a:endParaRPr lang="en-GB" sz="1000" b="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3755757"/>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1526199587"/>
              </p:ext>
            </p:extLst>
          </p:nvPr>
        </p:nvGraphicFramePr>
        <p:xfrm>
          <a:off x="3780261" y="3311466"/>
          <a:ext cx="2298026" cy="3547674"/>
        </p:xfrm>
        <a:graphic>
          <a:graphicData uri="http://schemas.openxmlformats.org/drawingml/2006/table">
            <a:tbl>
              <a:tblPr firstRow="1" bandRow="1">
                <a:tableStyleId>{2D5ABB26-0587-4C30-8999-92F81FD0307C}</a:tableStyleId>
              </a:tblPr>
              <a:tblGrid>
                <a:gridCol w="2298026">
                  <a:extLst>
                    <a:ext uri="{9D8B030D-6E8A-4147-A177-3AD203B41FA5}">
                      <a16:colId xmlns:a16="http://schemas.microsoft.com/office/drawing/2014/main" val="20000"/>
                    </a:ext>
                  </a:extLst>
                </a:gridCol>
              </a:tblGrid>
              <a:tr h="194880">
                <a:tc>
                  <a:txBody>
                    <a:bodyPr/>
                    <a:lstStyle/>
                    <a:p>
                      <a:pPr>
                        <a:lnSpc>
                          <a:spcPct val="100000"/>
                        </a:lnSpc>
                        <a:spcBef>
                          <a:spcPts val="0"/>
                        </a:spcBef>
                      </a:pPr>
                      <a:r>
                        <a:rPr lang="en-GB" sz="105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194880">
                <a:tc>
                  <a:txBody>
                    <a:bodyPr/>
                    <a:lstStyle/>
                    <a:p>
                      <a:pPr algn="l">
                        <a:lnSpc>
                          <a:spcPct val="100000"/>
                        </a:lnSpc>
                        <a:spcBef>
                          <a:spcPts val="0"/>
                        </a:spcBef>
                      </a:pPr>
                      <a:r>
                        <a:rPr lang="en-GB" sz="1000" b="0" dirty="0">
                          <a:latin typeface="Century Gothic" panose="020B0502020202020204" pitchFamily="34" charset="0"/>
                        </a:rPr>
                        <a:t>Alonso – King of Naples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0761">
                <a:tc>
                  <a:txBody>
                    <a:bodyPr/>
                    <a:lstStyle/>
                    <a:p>
                      <a:pPr algn="l">
                        <a:lnSpc>
                          <a:spcPct val="100000"/>
                        </a:lnSpc>
                        <a:spcBef>
                          <a:spcPts val="0"/>
                        </a:spcBef>
                      </a:pPr>
                      <a:r>
                        <a:rPr lang="en-GB" sz="1000" b="0" dirty="0">
                          <a:effectLst/>
                          <a:latin typeface="Century Gothic" panose="020B0502020202020204" pitchFamily="34" charset="0"/>
                          <a:ea typeface="Calibri"/>
                          <a:cs typeface="Times New Roman"/>
                        </a:rPr>
                        <a:t>Sebastian – Alonso’s brother</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4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Ferdinand – Alonso’s son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8207382"/>
                  </a:ext>
                </a:extLst>
              </a:tr>
              <a:tr h="513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Antonio</a:t>
                      </a:r>
                      <a:r>
                        <a:rPr lang="en-GB" sz="1000" b="0" baseline="0" dirty="0">
                          <a:effectLst/>
                          <a:latin typeface="Century Gothic" panose="020B0502020202020204" pitchFamily="34" charset="0"/>
                          <a:ea typeface="Calibri"/>
                          <a:cs typeface="Times New Roman"/>
                        </a:rPr>
                        <a:t> – Prospero’s brother. Antonio stole Prospero’s title as Duke of Milan.</a:t>
                      </a:r>
                      <a:endParaRPr lang="en-GB" sz="10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6639797"/>
                  </a:ext>
                </a:extLst>
              </a:tr>
              <a:tr h="360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Gonzalo</a:t>
                      </a:r>
                      <a:r>
                        <a:rPr lang="en-GB" sz="1000" b="0" baseline="0" dirty="0">
                          <a:effectLst/>
                          <a:latin typeface="Century Gothic" panose="020B0502020202020204" pitchFamily="34" charset="0"/>
                          <a:ea typeface="Calibri"/>
                          <a:cs typeface="Times New Roman"/>
                        </a:rPr>
                        <a:t> – the old counsellor to the King of Naples</a:t>
                      </a:r>
                      <a:endParaRPr lang="en-GB" sz="10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0696173"/>
                  </a:ext>
                </a:extLst>
              </a:tr>
              <a:tr h="194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Trinculo – a jester</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5840040"/>
                  </a:ext>
                </a:extLst>
              </a:tr>
              <a:tr h="2169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Stephano – a drunken butler</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114099"/>
                  </a:ext>
                </a:extLst>
              </a:tr>
              <a:tr h="35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Prospero</a:t>
                      </a:r>
                      <a:r>
                        <a:rPr lang="en-GB" sz="1000" b="0" baseline="0" dirty="0">
                          <a:effectLst/>
                          <a:latin typeface="Century Gothic" panose="020B0502020202020204" pitchFamily="34" charset="0"/>
                          <a:ea typeface="Calibri"/>
                          <a:cs typeface="Times New Roman"/>
                        </a:rPr>
                        <a:t> – the rightful Duke of Milan</a:t>
                      </a:r>
                      <a:endParaRPr lang="en-GB" sz="10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4441184"/>
                  </a:ext>
                </a:extLst>
              </a:tr>
              <a:tr h="194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Miranda – Prospero’s daughter</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6193483"/>
                  </a:ext>
                </a:extLst>
              </a:tr>
              <a:tr h="35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Ariel – an airy spirit; a slave of Prospero’s who earns his freedom</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1431505"/>
                  </a:ext>
                </a:extLst>
              </a:tr>
              <a:tr h="513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effectLst/>
                          <a:latin typeface="Century Gothic" panose="020B0502020202020204" pitchFamily="34" charset="0"/>
                          <a:ea typeface="Calibri"/>
                          <a:cs typeface="Times New Roman"/>
                        </a:rPr>
                        <a:t>Caliban – a savage and deformed slave of Prospero’s; a native of the island</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4550741"/>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2200929179"/>
              </p:ext>
            </p:extLst>
          </p:nvPr>
        </p:nvGraphicFramePr>
        <p:xfrm>
          <a:off x="7585235" y="3921"/>
          <a:ext cx="2320766" cy="4502462"/>
        </p:xfrm>
        <a:graphic>
          <a:graphicData uri="http://schemas.openxmlformats.org/drawingml/2006/table">
            <a:tbl>
              <a:tblPr firstRow="1" bandRow="1">
                <a:tableStyleId>{2D5ABB26-0587-4C30-8999-92F81FD0307C}</a:tableStyleId>
              </a:tblPr>
              <a:tblGrid>
                <a:gridCol w="2320766">
                  <a:extLst>
                    <a:ext uri="{9D8B030D-6E8A-4147-A177-3AD203B41FA5}">
                      <a16:colId xmlns:a16="http://schemas.microsoft.com/office/drawing/2014/main" val="20000"/>
                    </a:ext>
                  </a:extLst>
                </a:gridCol>
              </a:tblGrid>
              <a:tr h="188038">
                <a:tc>
                  <a:txBody>
                    <a:bodyPr/>
                    <a:lstStyle/>
                    <a:p>
                      <a:pPr>
                        <a:lnSpc>
                          <a:spcPct val="100000"/>
                        </a:lnSpc>
                        <a:spcBef>
                          <a:spcPts val="0"/>
                        </a:spcBef>
                      </a:pPr>
                      <a:r>
                        <a:rPr lang="en-GB" sz="1050" b="1" dirty="0">
                          <a:solidFill>
                            <a:schemeClr val="bg1"/>
                          </a:solidFill>
                          <a:latin typeface="Century Gothic" panose="020B0502020202020204" pitchFamily="34" charset="0"/>
                        </a:rPr>
                        <a:t>Keywords </a:t>
                      </a:r>
                      <a:r>
                        <a:rPr lang="en-GB" sz="1000" b="1" dirty="0">
                          <a:solidFill>
                            <a:schemeClr val="tx1"/>
                          </a:solidFill>
                          <a:latin typeface="Century Gothic" panose="020B0502020202020204" pitchFamily="34" charset="0"/>
                        </a:rPr>
                        <a:t>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648550">
                <a:tc>
                  <a:txBody>
                    <a:bodyPr/>
                    <a:lstStyle/>
                    <a:p>
                      <a:r>
                        <a:rPr kumimoji="0" lang="en-GB" sz="1000" b="0" i="0" u="none" strike="noStrike" kern="1200" cap="none" spc="0" normalizeH="0" baseline="0" noProof="0" dirty="0">
                          <a:ln>
                            <a:noFill/>
                          </a:ln>
                          <a:solidFill>
                            <a:schemeClr val="tx1"/>
                          </a:solidFill>
                          <a:effectLst/>
                          <a:uLnTx/>
                          <a:uFillTx/>
                          <a:latin typeface="Century Gothic" panose="020B0502020202020204" pitchFamily="34" charset="0"/>
                          <a:ea typeface="Calibri"/>
                          <a:cs typeface="Times New Roman"/>
                        </a:rPr>
                        <a:t>colonialism – </a:t>
                      </a:r>
                      <a:r>
                        <a:rPr lang="en-GB" sz="1000" dirty="0">
                          <a:solidFill>
                            <a:schemeClr val="tx1"/>
                          </a:solidFill>
                          <a:latin typeface="Century Gothic" panose="020B0502020202020204" pitchFamily="34" charset="0"/>
                        </a:rPr>
                        <a:t>when one country establishes itself in another country. When someone </a:t>
                      </a:r>
                      <a:r>
                        <a:rPr lang="en-GB" sz="1000" b="1" dirty="0">
                          <a:solidFill>
                            <a:schemeClr val="tx1"/>
                          </a:solidFill>
                          <a:latin typeface="Century Gothic" panose="020B0502020202020204" pitchFamily="34" charset="0"/>
                        </a:rPr>
                        <a:t>colonises</a:t>
                      </a:r>
                      <a:r>
                        <a:rPr lang="en-GB" sz="1000" dirty="0">
                          <a:solidFill>
                            <a:schemeClr val="tx1"/>
                          </a:solidFill>
                          <a:latin typeface="Century Gothic" panose="020B0502020202020204" pitchFamily="34" charset="0"/>
                        </a:rPr>
                        <a:t> a new country, they are called a </a:t>
                      </a:r>
                      <a:r>
                        <a:rPr lang="en-GB" sz="1000" b="1" dirty="0">
                          <a:solidFill>
                            <a:schemeClr val="tx1"/>
                          </a:solidFill>
                          <a:latin typeface="Century Gothic" panose="020B0502020202020204" pitchFamily="34" charset="0"/>
                        </a:rPr>
                        <a:t>coloniser</a:t>
                      </a:r>
                      <a:r>
                        <a:rPr lang="en-GB" sz="1000" dirty="0">
                          <a:solidFill>
                            <a:schemeClr val="tx1"/>
                          </a:solidFill>
                          <a:latin typeface="Century Gothic" panose="020B0502020202020204" pitchFamily="34" charset="0"/>
                        </a:rPr>
                        <a:t>. The original inhabitants of the land are called </a:t>
                      </a:r>
                      <a:r>
                        <a:rPr lang="en-GB" sz="1000" b="1" dirty="0">
                          <a:solidFill>
                            <a:schemeClr val="tx1"/>
                          </a:solidFill>
                          <a:latin typeface="Century Gothic" panose="020B0502020202020204" pitchFamily="34" charset="0"/>
                        </a:rPr>
                        <a:t>natives</a:t>
                      </a:r>
                      <a:r>
                        <a:rPr lang="en-GB" sz="1000" dirty="0">
                          <a:solidFill>
                            <a:schemeClr val="tx1"/>
                          </a:solidFill>
                          <a:latin typeface="Century Gothic" panose="020B0502020202020204" pitchFamily="34" charset="0"/>
                        </a:rPr>
                        <a:t>.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9504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b="0" dirty="0">
                          <a:solidFill>
                            <a:schemeClr val="tx1"/>
                          </a:solidFill>
                          <a:effectLst/>
                          <a:latin typeface="Century Gothic" panose="020B0502020202020204" pitchFamily="34" charset="0"/>
                        </a:rPr>
                        <a:t>usurp –</a:t>
                      </a:r>
                      <a:r>
                        <a:rPr lang="en-GB" sz="1000" b="0" baseline="0" dirty="0">
                          <a:solidFill>
                            <a:schemeClr val="tx1"/>
                          </a:solidFill>
                          <a:effectLst/>
                          <a:latin typeface="Century Gothic" panose="020B0502020202020204" pitchFamily="34" charset="0"/>
                        </a:rPr>
                        <a:t> to</a:t>
                      </a:r>
                      <a:r>
                        <a:rPr lang="en-GB" sz="1000" dirty="0">
                          <a:solidFill>
                            <a:schemeClr val="tx1"/>
                          </a:solidFill>
                          <a:latin typeface="Century Gothic" panose="020B0502020202020204" pitchFamily="34" charset="0"/>
                        </a:rPr>
                        <a:t> take control of someone else’s power when you do not have the right to. </a:t>
                      </a:r>
                      <a:r>
                        <a:rPr lang="en-GB" sz="1000" b="0" dirty="0">
                          <a:solidFill>
                            <a:schemeClr val="tx1"/>
                          </a:solidFill>
                          <a:effectLst/>
                          <a:latin typeface="Century Gothic" panose="020B0502020202020204" pitchFamily="34" charset="0"/>
                        </a:rPr>
                        <a:t>Some</a:t>
                      </a:r>
                      <a:r>
                        <a:rPr lang="en-GB" sz="1000" b="0" baseline="0" dirty="0">
                          <a:solidFill>
                            <a:schemeClr val="tx1"/>
                          </a:solidFill>
                          <a:effectLst/>
                          <a:latin typeface="Century Gothic" panose="020B0502020202020204" pitchFamily="34" charset="0"/>
                        </a:rPr>
                        <a:t>one who usurps is called a </a:t>
                      </a:r>
                      <a:r>
                        <a:rPr lang="en-GB" sz="1000" b="1" baseline="0" dirty="0">
                          <a:solidFill>
                            <a:schemeClr val="tx1"/>
                          </a:solidFill>
                          <a:effectLst/>
                          <a:latin typeface="Century Gothic" panose="020B0502020202020204" pitchFamily="34" charset="0"/>
                        </a:rPr>
                        <a:t>usurper</a:t>
                      </a:r>
                      <a:r>
                        <a:rPr lang="en-GB" sz="1000" b="0" baseline="0" dirty="0">
                          <a:solidFill>
                            <a:schemeClr val="tx1"/>
                          </a:solidFill>
                          <a:effectLst/>
                          <a:latin typeface="Century Gothic" panose="020B0502020202020204" pitchFamily="34" charset="0"/>
                        </a:rPr>
                        <a:t>. </a:t>
                      </a:r>
                      <a:endParaRPr lang="en-GB" sz="1000" dirty="0">
                        <a:solidFill>
                          <a:schemeClr val="tx1"/>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464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b="0" dirty="0">
                          <a:solidFill>
                            <a:schemeClr val="tx1"/>
                          </a:solidFill>
                          <a:effectLst/>
                          <a:latin typeface="Century Gothic" panose="020B0502020202020204" pitchFamily="34" charset="0"/>
                          <a:ea typeface="Calibri"/>
                          <a:cs typeface="Times New Roman"/>
                        </a:rPr>
                        <a:t>tempest – a violent storm.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4154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0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treason – </a:t>
                      </a:r>
                      <a:r>
                        <a:rPr lang="en-GB" sz="1000" dirty="0">
                          <a:solidFill>
                            <a:schemeClr val="tx1"/>
                          </a:solidFill>
                          <a:latin typeface="Century Gothic" panose="020B0502020202020204" pitchFamily="34" charset="0"/>
                        </a:rPr>
                        <a:t>a crime that harms your country or government. Someone who commits treason is a </a:t>
                      </a:r>
                      <a:r>
                        <a:rPr lang="en-GB" sz="1000" b="1" dirty="0">
                          <a:solidFill>
                            <a:schemeClr val="tx1"/>
                          </a:solidFill>
                          <a:latin typeface="Century Gothic" panose="020B0502020202020204" pitchFamily="34" charset="0"/>
                        </a:rPr>
                        <a:t>traitor</a:t>
                      </a:r>
                      <a:r>
                        <a:rPr lang="en-GB" sz="1000" dirty="0">
                          <a:solidFill>
                            <a:schemeClr val="tx1"/>
                          </a:solidFill>
                          <a:latin typeface="Century Gothic" panose="020B0502020202020204" pitchFamily="34" charset="0"/>
                        </a:rPr>
                        <a:t>.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0474240"/>
                  </a:ext>
                </a:extLst>
              </a:tr>
              <a:tr h="34154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dirty="0">
                          <a:solidFill>
                            <a:schemeClr val="tx1"/>
                          </a:solidFill>
                          <a:latin typeface="Century Gothic" panose="020B0502020202020204" pitchFamily="34" charset="0"/>
                        </a:rPr>
                        <a:t>callous</a:t>
                      </a:r>
                      <a:r>
                        <a:rPr lang="en-GB" sz="1000" baseline="0" dirty="0">
                          <a:solidFill>
                            <a:schemeClr val="tx1"/>
                          </a:solidFill>
                          <a:latin typeface="Century Gothic" panose="020B0502020202020204" pitchFamily="34" charset="0"/>
                        </a:rPr>
                        <a:t> – when someone is</a:t>
                      </a:r>
                      <a:r>
                        <a:rPr lang="en-GB" sz="1000" dirty="0">
                          <a:solidFill>
                            <a:schemeClr val="tx1"/>
                          </a:solidFill>
                          <a:latin typeface="Century Gothic" panose="020B0502020202020204" pitchFamily="34" charset="0"/>
                        </a:rPr>
                        <a:t> cruel and does not care about other people.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948030"/>
                  </a:ext>
                </a:extLst>
              </a:tr>
              <a:tr h="20219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dirty="0">
                          <a:solidFill>
                            <a:schemeClr val="tx1"/>
                          </a:solidFill>
                          <a:latin typeface="Century Gothic" panose="020B0502020202020204" pitchFamily="34" charset="0"/>
                        </a:rPr>
                        <a:t>pathos – a situation that makes us feel sympathy or sorrow.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7578681"/>
                  </a:ext>
                </a:extLst>
              </a:tr>
              <a:tr h="20219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dirty="0">
                          <a:solidFill>
                            <a:schemeClr val="tx1"/>
                          </a:solidFill>
                          <a:latin typeface="Century Gothic" panose="020B0502020202020204" pitchFamily="34" charset="0"/>
                        </a:rPr>
                        <a:t>dual</a:t>
                      </a:r>
                      <a:r>
                        <a:rPr lang="en-GB" sz="1000" baseline="0" dirty="0">
                          <a:solidFill>
                            <a:schemeClr val="tx1"/>
                          </a:solidFill>
                          <a:latin typeface="Century Gothic" panose="020B0502020202020204" pitchFamily="34" charset="0"/>
                        </a:rPr>
                        <a:t> nature – having two sides.</a:t>
                      </a:r>
                      <a:endParaRPr lang="en-GB" sz="1000" dirty="0">
                        <a:solidFill>
                          <a:schemeClr val="tx1"/>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279445"/>
                  </a:ext>
                </a:extLst>
              </a:tr>
              <a:tr h="34154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dirty="0">
                          <a:solidFill>
                            <a:schemeClr val="tx1"/>
                          </a:solidFill>
                          <a:latin typeface="Century Gothic" panose="020B0502020202020204" pitchFamily="34" charset="0"/>
                        </a:rPr>
                        <a:t>nurture – to encourage or support the development of someone or something.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831813"/>
                  </a:ext>
                </a:extLst>
              </a:tr>
              <a:tr h="34154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0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Tragicomedy – </a:t>
                      </a:r>
                      <a:r>
                        <a:rPr lang="en-GB" sz="1000" b="0" dirty="0">
                          <a:solidFill>
                            <a:schemeClr val="tx1"/>
                          </a:solidFill>
                          <a:latin typeface="Century Gothic" panose="020B0502020202020204" pitchFamily="34" charset="0"/>
                        </a:rPr>
                        <a:t>a play</a:t>
                      </a:r>
                      <a:r>
                        <a:rPr lang="en-GB" sz="1000" b="0" baseline="0" dirty="0">
                          <a:solidFill>
                            <a:schemeClr val="tx1"/>
                          </a:solidFill>
                          <a:latin typeface="Century Gothic" panose="020B0502020202020204" pitchFamily="34" charset="0"/>
                        </a:rPr>
                        <a:t> that has</a:t>
                      </a:r>
                      <a:r>
                        <a:rPr lang="en-GB" sz="1000" b="0" dirty="0">
                          <a:solidFill>
                            <a:schemeClr val="tx1"/>
                          </a:solidFill>
                          <a:latin typeface="Century Gothic" panose="020B0502020202020204" pitchFamily="34" charset="0"/>
                        </a:rPr>
                        <a:t> some features of a tragedy and some features of a comedy.</a:t>
                      </a:r>
                      <a:r>
                        <a:rPr lang="en-GB" sz="1000" dirty="0">
                          <a:solidFill>
                            <a:schemeClr val="tx1"/>
                          </a:solidFill>
                          <a:latin typeface="Century Gothic" panose="020B0502020202020204" pitchFamily="34" charset="0"/>
                        </a:rPr>
                        <a:t> </a:t>
                      </a:r>
                      <a:r>
                        <a:rPr kumimoji="0" lang="en-GB" sz="10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2305829"/>
                  </a:ext>
                </a:extLst>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509227154"/>
              </p:ext>
            </p:extLst>
          </p:nvPr>
        </p:nvGraphicFramePr>
        <p:xfrm>
          <a:off x="6078287" y="4498762"/>
          <a:ext cx="3827713" cy="2360102"/>
        </p:xfrm>
        <a:graphic>
          <a:graphicData uri="http://schemas.openxmlformats.org/drawingml/2006/table">
            <a:tbl>
              <a:tblPr firstRow="1" bandRow="1">
                <a:tableStyleId>{2D5ABB26-0587-4C30-8999-92F81FD0307C}</a:tableStyleId>
              </a:tblPr>
              <a:tblGrid>
                <a:gridCol w="3827713">
                  <a:extLst>
                    <a:ext uri="{9D8B030D-6E8A-4147-A177-3AD203B41FA5}">
                      <a16:colId xmlns:a16="http://schemas.microsoft.com/office/drawing/2014/main" val="20000"/>
                    </a:ext>
                  </a:extLst>
                </a:gridCol>
              </a:tblGrid>
              <a:tr h="195153">
                <a:tc>
                  <a:txBody>
                    <a:bodyPr/>
                    <a:lstStyle/>
                    <a:p>
                      <a:pPr>
                        <a:lnSpc>
                          <a:spcPct val="100000"/>
                        </a:lnSpc>
                        <a:spcBef>
                          <a:spcPts val="0"/>
                        </a:spcBef>
                      </a:pPr>
                      <a:r>
                        <a:rPr lang="en-GB" sz="1050" b="1" dirty="0">
                          <a:solidFill>
                            <a:schemeClr val="bg1"/>
                          </a:solidFill>
                          <a:latin typeface="Century Gothic" panose="020B0502020202020204" pitchFamily="34" charset="0"/>
                        </a:rPr>
                        <a:t>Background Information</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66874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kern="1200" dirty="0">
                          <a:solidFill>
                            <a:schemeClr val="tx1"/>
                          </a:solidFill>
                          <a:effectLst/>
                          <a:latin typeface="Century Gothic" panose="020B0502020202020204" pitchFamily="34" charset="0"/>
                          <a:ea typeface="+mn-ea"/>
                          <a:cs typeface="+mn-cs"/>
                        </a:rPr>
                        <a:t>Shakespeare was born in the Elizabethan era, named after Elizabeth I. After she died, James I became king. This period of history is called the </a:t>
                      </a:r>
                      <a:r>
                        <a:rPr lang="en-GB" sz="1000" b="1" kern="1200" dirty="0">
                          <a:solidFill>
                            <a:schemeClr val="tx1"/>
                          </a:solidFill>
                          <a:effectLst/>
                          <a:latin typeface="Century Gothic" panose="020B0502020202020204" pitchFamily="34" charset="0"/>
                          <a:ea typeface="+mn-ea"/>
                          <a:cs typeface="+mn-cs"/>
                        </a:rPr>
                        <a:t>Jacobean</a:t>
                      </a:r>
                      <a:r>
                        <a:rPr lang="en-GB" sz="1000" kern="1200" dirty="0">
                          <a:solidFill>
                            <a:schemeClr val="tx1"/>
                          </a:solidFill>
                          <a:effectLst/>
                          <a:latin typeface="Century Gothic" panose="020B0502020202020204" pitchFamily="34" charset="0"/>
                          <a:ea typeface="+mn-ea"/>
                          <a:cs typeface="+mn-cs"/>
                        </a:rPr>
                        <a:t> era, because Jacob is the Latin for James. Shakespeare lived and worked in both eras. </a:t>
                      </a:r>
                      <a:endParaRPr lang="en-GB" sz="1000" b="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68740">
                <a:tc>
                  <a:txBody>
                    <a:bodyPr/>
                    <a:lstStyle/>
                    <a:p>
                      <a:pPr marL="0" lvl="0" indent="0" algn="l">
                        <a:lnSpc>
                          <a:spcPct val="100000"/>
                        </a:lnSpc>
                        <a:spcBef>
                          <a:spcPts val="0"/>
                        </a:spcBef>
                        <a:spcAft>
                          <a:spcPts val="0"/>
                        </a:spcAft>
                        <a:buFont typeface="+mj-lt"/>
                        <a:buNone/>
                      </a:pPr>
                      <a:r>
                        <a:rPr lang="en-GB" sz="1000" b="0" dirty="0">
                          <a:effectLst/>
                          <a:latin typeface="Century Gothic" panose="020B0502020202020204" pitchFamily="34" charset="0"/>
                        </a:rPr>
                        <a:t>Italian city states - </a:t>
                      </a:r>
                      <a:r>
                        <a:rPr lang="en-GB" sz="1000" kern="1200" dirty="0">
                          <a:solidFill>
                            <a:schemeClr val="tx1"/>
                          </a:solidFill>
                          <a:effectLst/>
                          <a:latin typeface="Century Gothic" panose="020B0502020202020204" pitchFamily="34" charset="0"/>
                          <a:ea typeface="+mn-ea"/>
                          <a:cs typeface="+mn-cs"/>
                        </a:rPr>
                        <a:t>A city-state is an area that is ruled by a major city. During</a:t>
                      </a:r>
                      <a:r>
                        <a:rPr lang="en-GB" sz="1000" kern="1200" baseline="0" dirty="0">
                          <a:solidFill>
                            <a:schemeClr val="tx1"/>
                          </a:solidFill>
                          <a:effectLst/>
                          <a:latin typeface="Century Gothic" panose="020B0502020202020204" pitchFamily="34" charset="0"/>
                          <a:ea typeface="+mn-ea"/>
                          <a:cs typeface="+mn-cs"/>
                        </a:rPr>
                        <a:t> the Elizabethan and Jacobean era, </a:t>
                      </a:r>
                      <a:r>
                        <a:rPr lang="en-GB" sz="1000" kern="1200" dirty="0">
                          <a:solidFill>
                            <a:schemeClr val="tx1"/>
                          </a:solidFill>
                          <a:effectLst/>
                          <a:latin typeface="Century Gothic" panose="020B0502020202020204" pitchFamily="34" charset="0"/>
                          <a:ea typeface="+mn-ea"/>
                          <a:cs typeface="+mn-cs"/>
                        </a:rPr>
                        <a:t>Italy wasn't one unified country, but a number of small independent city-states. </a:t>
                      </a:r>
                      <a:endParaRPr lang="en-GB" sz="1000" b="0"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2327061"/>
                  </a:ext>
                </a:extLst>
              </a:tr>
              <a:tr h="826602">
                <a:tc>
                  <a:txBody>
                    <a:bodyPr/>
                    <a:lstStyle/>
                    <a:p>
                      <a:pPr marL="0" lvl="0" indent="0" algn="l">
                        <a:lnSpc>
                          <a:spcPct val="100000"/>
                        </a:lnSpc>
                        <a:spcBef>
                          <a:spcPts val="0"/>
                        </a:spcBef>
                        <a:spcAft>
                          <a:spcPts val="0"/>
                        </a:spcAft>
                        <a:buFont typeface="+mj-lt"/>
                        <a:buNone/>
                      </a:pPr>
                      <a:r>
                        <a:rPr lang="en-GB" sz="1000" b="0" dirty="0">
                          <a:effectLst/>
                          <a:latin typeface="Century Gothic" panose="020B0502020202020204" pitchFamily="34" charset="0"/>
                        </a:rPr>
                        <a:t>Sea exploration was booming</a:t>
                      </a:r>
                      <a:r>
                        <a:rPr lang="en-GB" sz="1000" b="0" baseline="0" dirty="0">
                          <a:effectLst/>
                          <a:latin typeface="Century Gothic" panose="020B0502020202020204" pitchFamily="34" charset="0"/>
                        </a:rPr>
                        <a:t> in the Elizabethan era as people ‘discovered’ new parts of the world. Queen Elizabeth I was obsessed with their discoveries and was happy to pay for their travels. Led by her example, the rest of the country were also fascinated by their stories and goods. </a:t>
                      </a:r>
                      <a:endParaRPr lang="en-GB" sz="1000" b="0"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2931599"/>
                  </a:ext>
                </a:extLst>
              </a:tr>
            </a:tbl>
          </a:graphicData>
        </a:graphic>
      </p:graphicFrame>
      <p:sp>
        <p:nvSpPr>
          <p:cNvPr id="64" name="TextBox 63"/>
          <p:cNvSpPr txBox="1"/>
          <p:nvPr/>
        </p:nvSpPr>
        <p:spPr>
          <a:xfrm>
            <a:off x="6140144" y="3539137"/>
            <a:ext cx="1383233" cy="738664"/>
          </a:xfrm>
          <a:prstGeom prst="rect">
            <a:avLst/>
          </a:prstGeom>
          <a:noFill/>
        </p:spPr>
        <p:txBody>
          <a:bodyPr wrap="square" rtlCol="0">
            <a:spAutoFit/>
          </a:bodyPr>
          <a:lstStyle/>
          <a:p>
            <a:pPr algn="ctr"/>
            <a:r>
              <a:rPr lang="en-GB" sz="1400" b="1" u="sng" dirty="0">
                <a:latin typeface="Century Gothic" panose="020B0502020202020204" pitchFamily="34" charset="0"/>
              </a:rPr>
              <a:t>‘The Tempest’ Knowledge Organiser</a:t>
            </a:r>
          </a:p>
        </p:txBody>
      </p:sp>
      <p:graphicFrame>
        <p:nvGraphicFramePr>
          <p:cNvPr id="45" name="Table 44"/>
          <p:cNvGraphicFramePr>
            <a:graphicFrameLocks noGrp="1"/>
          </p:cNvGraphicFramePr>
          <p:nvPr>
            <p:extLst>
              <p:ext uri="{D42A27DB-BD31-4B8C-83A1-F6EECF244321}">
                <p14:modId xmlns:p14="http://schemas.microsoft.com/office/powerpoint/2010/main" val="1445813271"/>
              </p:ext>
            </p:extLst>
          </p:nvPr>
        </p:nvGraphicFramePr>
        <p:xfrm>
          <a:off x="3780262" y="0"/>
          <a:ext cx="3804972" cy="3308400"/>
        </p:xfrm>
        <a:graphic>
          <a:graphicData uri="http://schemas.openxmlformats.org/drawingml/2006/table">
            <a:tbl>
              <a:tblPr firstRow="1" bandRow="1">
                <a:tableStyleId>{2D5ABB26-0587-4C30-8999-92F81FD0307C}</a:tableStyleId>
              </a:tblPr>
              <a:tblGrid>
                <a:gridCol w="3804972">
                  <a:extLst>
                    <a:ext uri="{9D8B030D-6E8A-4147-A177-3AD203B41FA5}">
                      <a16:colId xmlns:a16="http://schemas.microsoft.com/office/drawing/2014/main" val="1013580331"/>
                    </a:ext>
                  </a:extLst>
                </a:gridCol>
              </a:tblGrid>
              <a:tr h="841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effectLst/>
                          <a:latin typeface="Century Gothic" panose="020B0502020202020204" pitchFamily="34" charset="0"/>
                          <a:ea typeface="Calibri"/>
                          <a:cs typeface="Times New Roman"/>
                        </a:rPr>
                        <a:t>Ferdinand</a:t>
                      </a:r>
                      <a:r>
                        <a:rPr lang="en-GB" sz="1000" b="1" baseline="0" dirty="0">
                          <a:effectLst/>
                          <a:latin typeface="Century Gothic" panose="020B0502020202020204" pitchFamily="34" charset="0"/>
                          <a:ea typeface="Calibri"/>
                          <a:cs typeface="Times New Roman"/>
                        </a:rPr>
                        <a:t> and Miranda (</a:t>
                      </a:r>
                      <a:r>
                        <a:rPr lang="en-GB" sz="1000" b="1" baseline="0" dirty="0" err="1">
                          <a:effectLst/>
                          <a:latin typeface="Century Gothic" panose="020B0502020202020204" pitchFamily="34" charset="0"/>
                          <a:ea typeface="Calibri"/>
                          <a:cs typeface="Times New Roman"/>
                        </a:rPr>
                        <a:t>I.ii</a:t>
                      </a:r>
                      <a:r>
                        <a:rPr lang="en-GB" sz="1000" b="1" baseline="0" dirty="0">
                          <a:effectLst/>
                          <a:latin typeface="Century Gothic" panose="020B0502020202020204" pitchFamily="34" charset="0"/>
                          <a:ea typeface="Calibri"/>
                          <a:cs typeface="Times New Roman"/>
                        </a:rPr>
                        <a:t>, </a:t>
                      </a:r>
                      <a:r>
                        <a:rPr lang="en-GB" sz="1000" b="1" baseline="0" dirty="0" err="1">
                          <a:effectLst/>
                          <a:latin typeface="Century Gothic" panose="020B0502020202020204" pitchFamily="34" charset="0"/>
                          <a:ea typeface="Calibri"/>
                          <a:cs typeface="Times New Roman"/>
                        </a:rPr>
                        <a:t>III.i</a:t>
                      </a:r>
                      <a:r>
                        <a:rPr lang="en-GB" sz="1000" b="1" baseline="0" dirty="0">
                          <a:effectLst/>
                          <a:latin typeface="Century Gothic" panose="020B0502020202020204" pitchFamily="34" charset="0"/>
                          <a:ea typeface="Calibri"/>
                          <a:cs typeface="Times New Roman"/>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effectLst/>
                          <a:latin typeface="Century Gothic" panose="020B0502020202020204" pitchFamily="34" charset="0"/>
                          <a:ea typeface="Calibri"/>
                          <a:cs typeface="Times New Roman"/>
                        </a:rPr>
                        <a:t>Ferdinand has survived the storm. He is safely on the island and is found by Miranda. They fall instantly in love. Prospero wants to test that the love is real. Ferdinand has to endure hard labour to prove his intentions are honourable. Miranda pities Ferdinand and wants to marry him. Prospero blesses their marriage. </a:t>
                      </a:r>
                      <a:endParaRPr lang="en-GB" sz="10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81841"/>
                  </a:ext>
                </a:extLst>
              </a:tr>
              <a:tr h="1488334">
                <a:tc>
                  <a:txBody>
                    <a:bodyPr/>
                    <a:lstStyle/>
                    <a:p>
                      <a:pPr>
                        <a:lnSpc>
                          <a:spcPct val="100000"/>
                        </a:lnSpc>
                        <a:spcAft>
                          <a:spcPts val="0"/>
                        </a:spcAft>
                      </a:pPr>
                      <a:r>
                        <a:rPr lang="en-GB" sz="1000" b="1" baseline="0" dirty="0">
                          <a:effectLst/>
                          <a:latin typeface="Century Gothic" panose="020B0502020202020204" pitchFamily="34" charset="0"/>
                          <a:ea typeface="Calibri"/>
                          <a:cs typeface="Times New Roman"/>
                        </a:rPr>
                        <a:t>The End (</a:t>
                      </a:r>
                      <a:r>
                        <a:rPr lang="en-GB" sz="1000" b="1" baseline="0" dirty="0" err="1">
                          <a:effectLst/>
                          <a:latin typeface="Century Gothic" panose="020B0502020202020204" pitchFamily="34" charset="0"/>
                          <a:ea typeface="Calibri"/>
                          <a:cs typeface="Times New Roman"/>
                        </a:rPr>
                        <a:t>IV.i</a:t>
                      </a:r>
                      <a:r>
                        <a:rPr lang="en-GB" sz="1000" b="1" baseline="0" dirty="0">
                          <a:effectLst/>
                          <a:latin typeface="Century Gothic" panose="020B0502020202020204" pitchFamily="34" charset="0"/>
                          <a:ea typeface="Calibri"/>
                          <a:cs typeface="Times New Roman"/>
                        </a:rPr>
                        <a:t>, </a:t>
                      </a:r>
                      <a:r>
                        <a:rPr lang="en-GB" sz="1000" b="1" baseline="0" dirty="0" err="1">
                          <a:effectLst/>
                          <a:latin typeface="Century Gothic" panose="020B0502020202020204" pitchFamily="34" charset="0"/>
                          <a:ea typeface="Calibri"/>
                          <a:cs typeface="Times New Roman"/>
                        </a:rPr>
                        <a:t>V.i</a:t>
                      </a:r>
                      <a:r>
                        <a:rPr lang="en-GB" sz="1000" b="1" baseline="0" dirty="0">
                          <a:effectLst/>
                          <a:latin typeface="Century Gothic" panose="020B0502020202020204" pitchFamily="34" charset="0"/>
                          <a:ea typeface="Calibri"/>
                          <a:cs typeface="Times New Roman"/>
                        </a:rPr>
                        <a:t>)</a:t>
                      </a:r>
                    </a:p>
                    <a:p>
                      <a:pPr>
                        <a:lnSpc>
                          <a:spcPct val="100000"/>
                        </a:lnSpc>
                        <a:spcAft>
                          <a:spcPts val="0"/>
                        </a:spcAft>
                      </a:pPr>
                      <a:r>
                        <a:rPr lang="en-GB" sz="1000" baseline="0" dirty="0">
                          <a:effectLst/>
                          <a:latin typeface="Century Gothic" panose="020B0502020202020204" pitchFamily="34" charset="0"/>
                          <a:ea typeface="Calibri"/>
                          <a:cs typeface="Times New Roman"/>
                        </a:rPr>
                        <a:t>A marriage for Ferdinand and Miranda is arranged and celebrated with a masque attended by spirits. It is interrupted when Prospero recalls the threat from Trinculo, Stephano and Caliban. Prospero and Ariel send spirit dogs to scare them away. King Alonso, Sebastian and Antonio meet Prospero. He explains what has been happening on the island. He shows them Ferdinand and Miranda who are now married. </a:t>
                      </a:r>
                      <a:r>
                        <a:rPr lang="en-GB" sz="1000" baseline="0" dirty="0">
                          <a:solidFill>
                            <a:schemeClr val="tx1"/>
                          </a:solidFill>
                          <a:effectLst/>
                          <a:latin typeface="Century Gothic" panose="020B0502020202020204" pitchFamily="34" charset="0"/>
                          <a:ea typeface="Calibri"/>
                          <a:cs typeface="Times New Roman"/>
                        </a:rPr>
                        <a:t>King Alonso is filled with regret and asks for forgiveness from Prospero which he grants. </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736703"/>
                  </a:ext>
                </a:extLst>
              </a:tr>
              <a:tr h="530500">
                <a:tc>
                  <a:txBody>
                    <a:bodyPr/>
                    <a:lstStyle/>
                    <a:p>
                      <a:pPr>
                        <a:lnSpc>
                          <a:spcPct val="100000"/>
                        </a:lnSpc>
                        <a:spcAft>
                          <a:spcPts val="0"/>
                        </a:spcAft>
                      </a:pPr>
                      <a:r>
                        <a:rPr lang="en-GB" sz="1000" b="1" dirty="0">
                          <a:effectLst/>
                          <a:latin typeface="Century Gothic" panose="020B0502020202020204" pitchFamily="34" charset="0"/>
                          <a:ea typeface="Calibri"/>
                          <a:cs typeface="Times New Roman"/>
                        </a:rPr>
                        <a:t>Epilogue</a:t>
                      </a:r>
                      <a:r>
                        <a:rPr lang="en-GB" sz="1000" dirty="0">
                          <a:effectLst/>
                          <a:latin typeface="Century Gothic" panose="020B0502020202020204" pitchFamily="34" charset="0"/>
                          <a:ea typeface="Calibri"/>
                          <a:cs typeface="Times New Roman"/>
                        </a:rPr>
                        <a:t> </a:t>
                      </a:r>
                    </a:p>
                    <a:p>
                      <a:pPr>
                        <a:lnSpc>
                          <a:spcPct val="100000"/>
                        </a:lnSpc>
                        <a:spcAft>
                          <a:spcPts val="0"/>
                        </a:spcAft>
                      </a:pPr>
                      <a:r>
                        <a:rPr lang="en-GB" sz="1000" dirty="0">
                          <a:effectLst/>
                          <a:latin typeface="Century Gothic" panose="020B0502020202020204" pitchFamily="34" charset="0"/>
                          <a:ea typeface="Calibri"/>
                          <a:cs typeface="Times New Roman"/>
                        </a:rPr>
                        <a:t>Prospero</a:t>
                      </a:r>
                      <a:r>
                        <a:rPr lang="en-GB" sz="1000" baseline="0" dirty="0">
                          <a:effectLst/>
                          <a:latin typeface="Century Gothic" panose="020B0502020202020204" pitchFamily="34" charset="0"/>
                          <a:ea typeface="Calibri"/>
                          <a:cs typeface="Times New Roman"/>
                        </a:rPr>
                        <a:t> declares that he will be giving up his magic. Ariel is released from his service. The party travel back to Milan. We do not know what has happened to Caliban. </a:t>
                      </a:r>
                      <a:endParaRPr lang="en-GB" sz="10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817537"/>
                  </a:ext>
                </a:extLst>
              </a:tr>
            </a:tbl>
          </a:graphicData>
        </a:graphic>
      </p:graphicFrame>
    </p:spTree>
    <p:extLst>
      <p:ext uri="{BB962C8B-B14F-4D97-AF65-F5344CB8AC3E}">
        <p14:creationId xmlns:p14="http://schemas.microsoft.com/office/powerpoint/2010/main" val="119823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D9C04F229AA14295DEC50950088EE2" ma:contentTypeVersion="13" ma:contentTypeDescription="Create a new document." ma:contentTypeScope="" ma:versionID="fb895c745e81331035a08bd1ea197cb9">
  <xsd:schema xmlns:xsd="http://www.w3.org/2001/XMLSchema" xmlns:xs="http://www.w3.org/2001/XMLSchema" xmlns:p="http://schemas.microsoft.com/office/2006/metadata/properties" xmlns:ns2="ef40b328-ebea-4102-959c-431a81c348bd" xmlns:ns3="8a0c4e90-86b3-4f0b-a079-d14f445edd0f" targetNamespace="http://schemas.microsoft.com/office/2006/metadata/properties" ma:root="true" ma:fieldsID="ee245b8c60c1f3bff0955a6f66270667" ns2:_="" ns3:_="">
    <xsd:import namespace="ef40b328-ebea-4102-959c-431a81c348bd"/>
    <xsd:import namespace="8a0c4e90-86b3-4f0b-a079-d14f445edd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0b328-ebea-4102-959c-431a81c348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7633621-a854-44b8-b60d-65db708e138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0c4e90-86b3-4f0b-a079-d14f445edd0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24d6248-b2a7-4e9e-893a-d767e48edccf}" ma:internalName="TaxCatchAll" ma:showField="CatchAllData" ma:web="8a0c4e90-86b3-4f0b-a079-d14f445edd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a0c4e90-86b3-4f0b-a079-d14f445edd0f" xsi:nil="true"/>
    <lcf76f155ced4ddcb4097134ff3c332f xmlns="ef40b328-ebea-4102-959c-431a81c348b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16537FB-0C4B-4510-BF4B-789EED3FA321}">
  <ds:schemaRefs>
    <ds:schemaRef ds:uri="http://schemas.microsoft.com/sharepoint/v3/contenttype/forms"/>
  </ds:schemaRefs>
</ds:datastoreItem>
</file>

<file path=customXml/itemProps2.xml><?xml version="1.0" encoding="utf-8"?>
<ds:datastoreItem xmlns:ds="http://schemas.openxmlformats.org/officeDocument/2006/customXml" ds:itemID="{EFCC0691-3BA6-4865-8F4B-81C4BA08BFC1}"/>
</file>

<file path=customXml/itemProps3.xml><?xml version="1.0" encoding="utf-8"?>
<ds:datastoreItem xmlns:ds="http://schemas.openxmlformats.org/officeDocument/2006/customXml" ds:itemID="{87BDC727-C5F0-4368-9BAC-82559892F173}">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66eb2665-5259-4d07-aae6-d909f8d4f955"/>
    <ds:schemaRef ds:uri="b64db6f3-d8b6-4520-ae13-60ac2c110106"/>
    <ds:schemaRef ds:uri="9c6500c0-19b7-4dc1-a957-fb6bf8f5f21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3955</TotalTime>
  <Words>1044</Words>
  <Application>Microsoft Office PowerPoint</Application>
  <PresentationFormat>A4 Paper (210x297 mm)</PresentationFormat>
  <Paragraphs>48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Kehoe</dc:creator>
  <cp:lastModifiedBy>Claudia Parkes</cp:lastModifiedBy>
  <cp:revision>137</cp:revision>
  <dcterms:created xsi:type="dcterms:W3CDTF">2016-04-26T17:09:39Z</dcterms:created>
  <dcterms:modified xsi:type="dcterms:W3CDTF">2019-02-21T14:47:31Z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0x01010085D9C04F229AA14295DEC50950088EE2</vt:lpwstr>
  </property>
  <property fmtid="{D5CDD505-2E9C-101B-9397-08002B2CF9AE}" pid="4" name="AuthorIds_UIVersion_11264">
    <vt:lpwstr>13759</vt:lpwstr>
  </property>
  <property fmtid="{D5CDD505-2E9C-101B-9397-08002B2CF9AE}" pid="5" name="Order">
    <vt:r8>1703300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y fmtid="{D5CDD505-2E9C-101B-9397-08002B2CF9AE}" pid="11" name="ComplianceAssetId">
    <vt:lpwstr/>
  </property>
</Properties>
</file>