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snapToObjects="1">
      <p:cViewPr varScale="1">
        <p:scale>
          <a:sx n="87" d="100"/>
          <a:sy n="87" d="100"/>
        </p:scale>
        <p:origin x="1770" y="8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udia Parkes" userId="1003BFFD9F15F124@LIVE.COM" providerId="AD" clId="Web-{AD13D3DA-C13F-425A-A655-9F6063098B4E}"/>
    <pc:docChg chg="modSld">
      <pc:chgData name="Claudia Parkes" userId="1003BFFD9F15F124@LIVE.COM" providerId="AD" clId="Web-{AD13D3DA-C13F-425A-A655-9F6063098B4E}" dt="2018-03-07T12:26:48.570" v="35"/>
      <pc:docMkLst>
        <pc:docMk/>
      </pc:docMkLst>
      <pc:sldChg chg="modSp">
        <pc:chgData name="Claudia Parkes" userId="1003BFFD9F15F124@LIVE.COM" providerId="AD" clId="Web-{AD13D3DA-C13F-425A-A655-9F6063098B4E}" dt="2018-03-07T12:26:48.570" v="35"/>
        <pc:sldMkLst>
          <pc:docMk/>
          <pc:sldMk cId="157514641" sldId="256"/>
        </pc:sldMkLst>
        <pc:graphicFrameChg chg="mod modGraphic">
          <ac:chgData name="Claudia Parkes" userId="1003BFFD9F15F124@LIVE.COM" providerId="AD" clId="Web-{AD13D3DA-C13F-425A-A655-9F6063098B4E}" dt="2018-03-07T12:26:48.570" v="35"/>
          <ac:graphicFrameMkLst>
            <pc:docMk/>
            <pc:sldMk cId="157514641" sldId="256"/>
            <ac:graphicFrameMk id="12" creationId="{00000000-0000-0000-0000-000000000000}"/>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92AB2B5-EA29-4B3F-9321-076DCB314BC6}" type="datetimeFigureOut">
              <a:rPr lang="en-GB" smtClean="0"/>
              <a:t>01/02/2019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1045008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92AB2B5-EA29-4B3F-9321-076DCB314BC6}" type="datetimeFigureOut">
              <a:rPr lang="en-GB" smtClean="0"/>
              <a:t>01/02/2019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2597843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92AB2B5-EA29-4B3F-9321-076DCB314BC6}" type="datetimeFigureOut">
              <a:rPr lang="en-GB" smtClean="0"/>
              <a:t>01/02/2019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3843192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92AB2B5-EA29-4B3F-9321-076DCB314BC6}" type="datetimeFigureOut">
              <a:rPr lang="en-GB" smtClean="0"/>
              <a:t>01/02/2019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743391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2AB2B5-EA29-4B3F-9321-076DCB314BC6}" type="datetimeFigureOut">
              <a:rPr lang="en-GB" smtClean="0"/>
              <a:t>01/02/2019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232943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92AB2B5-EA29-4B3F-9321-076DCB314BC6}" type="datetimeFigureOut">
              <a:rPr lang="en-GB" smtClean="0"/>
              <a:t>01/02/2019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2232336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92AB2B5-EA29-4B3F-9321-076DCB314BC6}" type="datetimeFigureOut">
              <a:rPr lang="en-GB" smtClean="0"/>
              <a:t>01/02/2019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2304974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92AB2B5-EA29-4B3F-9321-076DCB314BC6}" type="datetimeFigureOut">
              <a:rPr lang="en-GB" smtClean="0"/>
              <a:t>01/02/2019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56607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2AB2B5-EA29-4B3F-9321-076DCB314BC6}" type="datetimeFigureOut">
              <a:rPr lang="en-GB" smtClean="0"/>
              <a:t>01/02/2019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1641586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2AB2B5-EA29-4B3F-9321-076DCB314BC6}" type="datetimeFigureOut">
              <a:rPr lang="en-GB" smtClean="0"/>
              <a:t>01/02/2019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973456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2AB2B5-EA29-4B3F-9321-076DCB314BC6}" type="datetimeFigureOut">
              <a:rPr lang="en-GB" smtClean="0"/>
              <a:t>01/02/2019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3211039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2AB2B5-EA29-4B3F-9321-076DCB314BC6}" type="datetimeFigureOut">
              <a:rPr lang="en-GB" smtClean="0"/>
              <a:t>01/02/2019</a:t>
            </a:fld>
            <a:endParaRPr lang="en-GB"/>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27B000-9921-4778-880F-A66021D0F67A}" type="slidenum">
              <a:rPr lang="en-GB" smtClean="0"/>
              <a:t>‹#›</a:t>
            </a:fld>
            <a:endParaRPr lang="en-GB"/>
          </a:p>
        </p:txBody>
      </p:sp>
    </p:spTree>
    <p:extLst>
      <p:ext uri="{BB962C8B-B14F-4D97-AF65-F5344CB8AC3E}">
        <p14:creationId xmlns:p14="http://schemas.microsoft.com/office/powerpoint/2010/main" val="2558065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868692670"/>
              </p:ext>
            </p:extLst>
          </p:nvPr>
        </p:nvGraphicFramePr>
        <p:xfrm>
          <a:off x="0" y="405114"/>
          <a:ext cx="3296816" cy="6452886"/>
        </p:xfrm>
        <a:graphic>
          <a:graphicData uri="http://schemas.openxmlformats.org/drawingml/2006/table">
            <a:tbl>
              <a:tblPr firstRow="1" bandRow="1">
                <a:tableStyleId>{2D5ABB26-0587-4C30-8999-92F81FD0307C}</a:tableStyleId>
              </a:tblPr>
              <a:tblGrid>
                <a:gridCol w="355033">
                  <a:extLst>
                    <a:ext uri="{9D8B030D-6E8A-4147-A177-3AD203B41FA5}">
                      <a16:colId xmlns:a16="http://schemas.microsoft.com/office/drawing/2014/main" val="20000"/>
                    </a:ext>
                  </a:extLst>
                </a:gridCol>
                <a:gridCol w="2941783">
                  <a:extLst>
                    <a:ext uri="{9D8B030D-6E8A-4147-A177-3AD203B41FA5}">
                      <a16:colId xmlns:a16="http://schemas.microsoft.com/office/drawing/2014/main" val="20001"/>
                    </a:ext>
                  </a:extLst>
                </a:gridCol>
              </a:tblGrid>
              <a:tr h="215570">
                <a:tc gridSpan="2">
                  <a:txBody>
                    <a:bodyPr/>
                    <a:lstStyle/>
                    <a:p>
                      <a:pPr>
                        <a:lnSpc>
                          <a:spcPct val="100000"/>
                        </a:lnSpc>
                      </a:pPr>
                      <a:r>
                        <a:rPr lang="en-GB" sz="1100" b="1" dirty="0">
                          <a:solidFill>
                            <a:schemeClr val="bg1"/>
                          </a:solidFill>
                          <a:latin typeface="Century Gothic" panose="020B0502020202020204" pitchFamily="34" charset="0"/>
                        </a:rPr>
                        <a:t>Chapter breakdown</a:t>
                      </a: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1"/>
                    </a:solidFill>
                  </a:tcPr>
                </a:tc>
                <a:tc hMerge="1">
                  <a:txBody>
                    <a:bodyPr/>
                    <a:lstStyle/>
                    <a:p>
                      <a:endParaRPr lang="en-GB" dirty="0"/>
                    </a:p>
                  </a:txBody>
                  <a:tcPr/>
                </a:tc>
                <a:extLst>
                  <a:ext uri="{0D108BD9-81ED-4DB2-BD59-A6C34878D82A}">
                    <a16:rowId xmlns:a16="http://schemas.microsoft.com/office/drawing/2014/main" val="10000"/>
                  </a:ext>
                </a:extLst>
              </a:tr>
              <a:tr h="570493">
                <a:tc>
                  <a:txBody>
                    <a:bodyPr/>
                    <a:lstStyle/>
                    <a:p>
                      <a:pPr>
                        <a:lnSpc>
                          <a:spcPct val="100000"/>
                        </a:lnSpc>
                      </a:pPr>
                      <a:r>
                        <a:rPr lang="en-GB" sz="1100" dirty="0">
                          <a:latin typeface="Century Gothic" panose="020B0502020202020204" pitchFamily="34" charset="0"/>
                        </a:rPr>
                        <a:t>1</a:t>
                      </a:r>
                    </a:p>
                  </a:txBody>
                  <a:tcPr marL="36000" marR="36000" marT="18000" marB="1800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nSpc>
                          <a:spcPct val="100000"/>
                        </a:lnSpc>
                        <a:spcAft>
                          <a:spcPts val="0"/>
                        </a:spcAft>
                      </a:pPr>
                      <a:r>
                        <a:rPr lang="en-GB" sz="1100" dirty="0">
                          <a:effectLst/>
                          <a:latin typeface="Century Gothic" panose="020B0502020202020204" pitchFamily="34" charset="0"/>
                        </a:rPr>
                        <a:t>The animals gather to listen to old Major. He gives them a vision of a life without man.</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93032">
                <a:tc>
                  <a:txBody>
                    <a:bodyPr/>
                    <a:lstStyle/>
                    <a:p>
                      <a:pPr>
                        <a:lnSpc>
                          <a:spcPct val="100000"/>
                        </a:lnSpc>
                      </a:pPr>
                      <a:r>
                        <a:rPr lang="en-GB" sz="1100" dirty="0">
                          <a:latin typeface="Century Gothic" panose="020B0502020202020204" pitchFamily="34" charset="0"/>
                        </a:rPr>
                        <a:t>2</a:t>
                      </a:r>
                    </a:p>
                  </a:txBody>
                  <a:tcPr marL="36000" marR="36000" marT="18000" marB="1800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nSpc>
                          <a:spcPct val="100000"/>
                        </a:lnSpc>
                        <a:spcAft>
                          <a:spcPts val="0"/>
                        </a:spcAft>
                      </a:pPr>
                      <a:r>
                        <a:rPr lang="en-GB" sz="1100" dirty="0">
                          <a:effectLst/>
                          <a:latin typeface="Century Gothic" panose="020B0502020202020204" pitchFamily="34" charset="0"/>
                        </a:rPr>
                        <a:t>The animals rebel and overthrow Jones. The commandments are written. </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70493">
                <a:tc>
                  <a:txBody>
                    <a:bodyPr/>
                    <a:lstStyle/>
                    <a:p>
                      <a:pPr>
                        <a:lnSpc>
                          <a:spcPct val="100000"/>
                        </a:lnSpc>
                      </a:pPr>
                      <a:r>
                        <a:rPr lang="en-GB" sz="1100" dirty="0">
                          <a:latin typeface="Century Gothic" panose="020B0502020202020204" pitchFamily="34" charset="0"/>
                        </a:rPr>
                        <a:t>3</a:t>
                      </a:r>
                    </a:p>
                  </a:txBody>
                  <a:tcPr marL="36000" marR="36000" marT="18000" marB="1800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nSpc>
                          <a:spcPct val="100000"/>
                        </a:lnSpc>
                        <a:spcAft>
                          <a:spcPts val="0"/>
                        </a:spcAft>
                      </a:pPr>
                      <a:r>
                        <a:rPr lang="en-GB" sz="1100" dirty="0">
                          <a:effectLst/>
                          <a:latin typeface="Century Gothic" panose="020B0502020202020204" pitchFamily="34" charset="0"/>
                        </a:rPr>
                        <a:t>The animals’ first harvest is a success. The pigs keep the milk and apples to themselves.</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93032">
                <a:tc>
                  <a:txBody>
                    <a:bodyPr/>
                    <a:lstStyle/>
                    <a:p>
                      <a:pPr>
                        <a:lnSpc>
                          <a:spcPct val="100000"/>
                        </a:lnSpc>
                      </a:pPr>
                      <a:r>
                        <a:rPr lang="en-GB" sz="1100" dirty="0">
                          <a:latin typeface="Century Gothic" panose="020B0502020202020204" pitchFamily="34" charset="0"/>
                        </a:rPr>
                        <a:t>4</a:t>
                      </a:r>
                    </a:p>
                  </a:txBody>
                  <a:tcPr marL="36000" marR="36000" marT="18000" marB="1800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nSpc>
                          <a:spcPct val="100000"/>
                        </a:lnSpc>
                        <a:spcAft>
                          <a:spcPts val="0"/>
                        </a:spcAft>
                      </a:pPr>
                      <a:r>
                        <a:rPr lang="en-GB" sz="1100">
                          <a:effectLst/>
                          <a:latin typeface="Century Gothic" panose="020B0502020202020204" pitchFamily="34" charset="0"/>
                        </a:rPr>
                        <a:t>The Battle of the Cowshed: Jones attempts to reclaim the farm.</a:t>
                      </a:r>
                      <a:endParaRPr lang="en-GB" sz="110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747955">
                <a:tc>
                  <a:txBody>
                    <a:bodyPr/>
                    <a:lstStyle/>
                    <a:p>
                      <a:pPr>
                        <a:lnSpc>
                          <a:spcPct val="100000"/>
                        </a:lnSpc>
                      </a:pPr>
                      <a:r>
                        <a:rPr lang="en-GB" sz="1100" dirty="0">
                          <a:latin typeface="Century Gothic" panose="020B0502020202020204" pitchFamily="34" charset="0"/>
                        </a:rPr>
                        <a:t>5</a:t>
                      </a:r>
                    </a:p>
                  </a:txBody>
                  <a:tcPr marL="36000" marR="36000" marT="18000" marB="1800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nSpc>
                          <a:spcPct val="100000"/>
                        </a:lnSpc>
                        <a:spcAft>
                          <a:spcPts val="0"/>
                        </a:spcAft>
                      </a:pPr>
                      <a:r>
                        <a:rPr lang="en-GB" sz="1100" dirty="0">
                          <a:effectLst/>
                          <a:latin typeface="Century Gothic" panose="020B0502020202020204" pitchFamily="34" charset="0"/>
                        </a:rPr>
                        <a:t>Snowball and Napoleon debate the windmill. Napoleon uses dogs to chase Snowball from the farm. Napoleon makes himself leader. </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570493">
                <a:tc>
                  <a:txBody>
                    <a:bodyPr/>
                    <a:lstStyle/>
                    <a:p>
                      <a:pPr>
                        <a:lnSpc>
                          <a:spcPct val="100000"/>
                        </a:lnSpc>
                      </a:pPr>
                      <a:r>
                        <a:rPr lang="en-GB" sz="1100" dirty="0">
                          <a:latin typeface="Century Gothic" panose="020B0502020202020204" pitchFamily="34" charset="0"/>
                        </a:rPr>
                        <a:t>6</a:t>
                      </a:r>
                    </a:p>
                  </a:txBody>
                  <a:tcPr marL="36000" marR="36000" marT="18000" marB="1800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nSpc>
                          <a:spcPct val="100000"/>
                        </a:lnSpc>
                        <a:spcAft>
                          <a:spcPts val="0"/>
                        </a:spcAft>
                      </a:pPr>
                      <a:r>
                        <a:rPr lang="en-GB" sz="1100">
                          <a:effectLst/>
                          <a:latin typeface="Century Gothic" panose="020B0502020202020204" pitchFamily="34" charset="0"/>
                        </a:rPr>
                        <a:t>Work begins on the windmill. The pigs move into the farmhouse. Winds destroy the windmill.</a:t>
                      </a:r>
                      <a:endParaRPr lang="en-GB" sz="110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747955">
                <a:tc>
                  <a:txBody>
                    <a:bodyPr/>
                    <a:lstStyle/>
                    <a:p>
                      <a:pPr>
                        <a:lnSpc>
                          <a:spcPct val="100000"/>
                        </a:lnSpc>
                      </a:pPr>
                      <a:r>
                        <a:rPr lang="en-GB" sz="1100" dirty="0">
                          <a:latin typeface="Century Gothic" panose="020B0502020202020204" pitchFamily="34" charset="0"/>
                        </a:rPr>
                        <a:t>7</a:t>
                      </a:r>
                    </a:p>
                  </a:txBody>
                  <a:tcPr marL="36000" marR="36000" marT="18000" marB="1800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nSpc>
                          <a:spcPct val="100000"/>
                        </a:lnSpc>
                        <a:spcAft>
                          <a:spcPts val="0"/>
                        </a:spcAft>
                      </a:pPr>
                      <a:r>
                        <a:rPr lang="en-GB" sz="1100" dirty="0">
                          <a:effectLst/>
                          <a:latin typeface="Century Gothic" panose="020B0502020202020204" pitchFamily="34" charset="0"/>
                        </a:rPr>
                        <a:t>Work on the windmill starts again. Napoleon demands eggs from the hens. Napoleon slaughters animals at the show trials. </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1102877">
                <a:tc>
                  <a:txBody>
                    <a:bodyPr/>
                    <a:lstStyle/>
                    <a:p>
                      <a:pPr>
                        <a:lnSpc>
                          <a:spcPct val="100000"/>
                        </a:lnSpc>
                      </a:pPr>
                      <a:r>
                        <a:rPr lang="en-GB" sz="1100" dirty="0">
                          <a:latin typeface="Century Gothic" panose="020B0502020202020204" pitchFamily="34" charset="0"/>
                        </a:rPr>
                        <a:t>8</a:t>
                      </a:r>
                    </a:p>
                  </a:txBody>
                  <a:tcPr marL="36000" marR="36000" marT="18000" marB="1800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nSpc>
                          <a:spcPct val="100000"/>
                        </a:lnSpc>
                        <a:spcAft>
                          <a:spcPts val="0"/>
                        </a:spcAft>
                      </a:pPr>
                      <a:r>
                        <a:rPr lang="en-GB" sz="1100" dirty="0">
                          <a:effectLst/>
                          <a:latin typeface="Century Gothic" panose="020B0502020202020204" pitchFamily="34" charset="0"/>
                        </a:rPr>
                        <a:t>Napoleon betrays Mr. Pilkington and sells timber to Mr. Frederick. Frederick pays with counterfeit money. Frederick attacks the farm. The animals suffer losses in the Battle of the Windmill. The windmill is destroyed. </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215570">
                <a:tc>
                  <a:txBody>
                    <a:bodyPr/>
                    <a:lstStyle/>
                    <a:p>
                      <a:pPr>
                        <a:lnSpc>
                          <a:spcPct val="100000"/>
                        </a:lnSpc>
                      </a:pPr>
                      <a:r>
                        <a:rPr lang="en-GB" sz="1100" dirty="0">
                          <a:latin typeface="Century Gothic" panose="020B0502020202020204" pitchFamily="34" charset="0"/>
                        </a:rPr>
                        <a:t>9</a:t>
                      </a:r>
                    </a:p>
                  </a:txBody>
                  <a:tcPr marL="36000" marR="36000" marT="18000" marB="1800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nSpc>
                          <a:spcPct val="100000"/>
                        </a:lnSpc>
                        <a:spcAft>
                          <a:spcPts val="0"/>
                        </a:spcAft>
                      </a:pPr>
                      <a:r>
                        <a:rPr lang="en-GB" sz="1100">
                          <a:effectLst/>
                          <a:latin typeface="Century Gothic" panose="020B0502020202020204" pitchFamily="34" charset="0"/>
                        </a:rPr>
                        <a:t>Boxer is sold to the knacker’s yard.</a:t>
                      </a:r>
                      <a:endParaRPr lang="en-GB" sz="110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925416">
                <a:tc>
                  <a:txBody>
                    <a:bodyPr/>
                    <a:lstStyle/>
                    <a:p>
                      <a:pPr>
                        <a:lnSpc>
                          <a:spcPct val="100000"/>
                        </a:lnSpc>
                      </a:pPr>
                      <a:r>
                        <a:rPr lang="en-GB" sz="1100" dirty="0">
                          <a:latin typeface="Century Gothic" panose="020B0502020202020204" pitchFamily="34" charset="0"/>
                        </a:rPr>
                        <a:t>10</a:t>
                      </a:r>
                    </a:p>
                  </a:txBody>
                  <a:tcPr marL="36000" marR="36000" marT="18000" marB="1800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nSpc>
                          <a:spcPct val="100000"/>
                        </a:lnSpc>
                        <a:spcAft>
                          <a:spcPts val="0"/>
                        </a:spcAft>
                      </a:pPr>
                      <a:r>
                        <a:rPr lang="en-GB" sz="1100" dirty="0">
                          <a:effectLst/>
                          <a:latin typeface="Century Gothic" panose="020B0502020202020204" pitchFamily="34" charset="0"/>
                        </a:rPr>
                        <a:t>The pigs are leaders on the farm. They start walking on two legs and carrying whips. There is no difference between the pigs and the humans they sought to overthrow at the start of the novel. </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02855390"/>
              </p:ext>
            </p:extLst>
          </p:nvPr>
        </p:nvGraphicFramePr>
        <p:xfrm>
          <a:off x="3296816" y="0"/>
          <a:ext cx="3312368" cy="1988841"/>
        </p:xfrm>
        <a:graphic>
          <a:graphicData uri="http://schemas.openxmlformats.org/drawingml/2006/table">
            <a:tbl>
              <a:tblPr firstRow="1" bandRow="1">
                <a:tableStyleId>{2D5ABB26-0587-4C30-8999-92F81FD0307C}</a:tableStyleId>
              </a:tblPr>
              <a:tblGrid>
                <a:gridCol w="214621">
                  <a:extLst>
                    <a:ext uri="{9D8B030D-6E8A-4147-A177-3AD203B41FA5}">
                      <a16:colId xmlns:a16="http://schemas.microsoft.com/office/drawing/2014/main" val="20000"/>
                    </a:ext>
                  </a:extLst>
                </a:gridCol>
                <a:gridCol w="3097747">
                  <a:extLst>
                    <a:ext uri="{9D8B030D-6E8A-4147-A177-3AD203B41FA5}">
                      <a16:colId xmlns:a16="http://schemas.microsoft.com/office/drawing/2014/main" val="20001"/>
                    </a:ext>
                  </a:extLst>
                </a:gridCol>
              </a:tblGrid>
              <a:tr h="225410">
                <a:tc gridSpan="2">
                  <a:txBody>
                    <a:bodyPr/>
                    <a:lstStyle/>
                    <a:p>
                      <a:pPr>
                        <a:lnSpc>
                          <a:spcPct val="100000"/>
                        </a:lnSpc>
                        <a:spcBef>
                          <a:spcPts val="0"/>
                        </a:spcBef>
                      </a:pPr>
                      <a:r>
                        <a:rPr lang="en-GB" sz="1100" b="1" dirty="0">
                          <a:solidFill>
                            <a:schemeClr val="bg1"/>
                          </a:solidFill>
                          <a:latin typeface="Century Gothic" panose="020B0502020202020204" pitchFamily="34" charset="0"/>
                        </a:rPr>
                        <a:t>The seven commandments</a:t>
                      </a: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1"/>
                    </a:solidFill>
                  </a:tcPr>
                </a:tc>
                <a:tc hMerge="1">
                  <a:txBody>
                    <a:bodyPr/>
                    <a:lstStyle/>
                    <a:p>
                      <a:endParaRPr lang="en-GB" dirty="0"/>
                    </a:p>
                  </a:txBody>
                  <a:tcPr/>
                </a:tc>
                <a:extLst>
                  <a:ext uri="{0D108BD9-81ED-4DB2-BD59-A6C34878D82A}">
                    <a16:rowId xmlns:a16="http://schemas.microsoft.com/office/drawing/2014/main" val="10000"/>
                  </a:ext>
                </a:extLst>
              </a:tr>
              <a:tr h="225410">
                <a:tc>
                  <a:txBody>
                    <a:bodyPr/>
                    <a:lstStyle/>
                    <a:p>
                      <a:pPr algn="l">
                        <a:lnSpc>
                          <a:spcPct val="100000"/>
                        </a:lnSpc>
                        <a:spcBef>
                          <a:spcPts val="0"/>
                        </a:spcBef>
                      </a:pPr>
                      <a:r>
                        <a:rPr lang="en-GB" sz="1100" dirty="0">
                          <a:latin typeface="Century Gothic" panose="020B0502020202020204" pitchFamily="34" charset="0"/>
                        </a:rPr>
                        <a:t>1</a:t>
                      </a:r>
                    </a:p>
                  </a:txBody>
                  <a:tcPr marL="36000" marR="36000" marT="18000" marB="1800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lvl="0" indent="0" algn="l">
                        <a:lnSpc>
                          <a:spcPct val="100000"/>
                        </a:lnSpc>
                        <a:spcBef>
                          <a:spcPts val="0"/>
                        </a:spcBef>
                        <a:spcAft>
                          <a:spcPts val="0"/>
                        </a:spcAft>
                        <a:buFont typeface="+mj-lt"/>
                        <a:buNone/>
                      </a:pPr>
                      <a:r>
                        <a:rPr lang="en-GB" sz="1100" dirty="0">
                          <a:effectLst/>
                          <a:latin typeface="Century Gothic" panose="020B0502020202020204" pitchFamily="34" charset="0"/>
                        </a:rPr>
                        <a:t>Whatever goes upon two legs is an enemy.</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10971">
                <a:tc>
                  <a:txBody>
                    <a:bodyPr/>
                    <a:lstStyle/>
                    <a:p>
                      <a:pPr algn="l">
                        <a:lnSpc>
                          <a:spcPct val="100000"/>
                        </a:lnSpc>
                        <a:spcBef>
                          <a:spcPts val="0"/>
                        </a:spcBef>
                      </a:pPr>
                      <a:r>
                        <a:rPr lang="en-GB" sz="1100" dirty="0">
                          <a:latin typeface="Century Gothic" panose="020B0502020202020204" pitchFamily="34" charset="0"/>
                        </a:rPr>
                        <a:t>2</a:t>
                      </a:r>
                    </a:p>
                  </a:txBody>
                  <a:tcPr marL="36000" marR="36000" marT="18000" marB="1800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effectLst/>
                          <a:latin typeface="Century Gothic" panose="020B0502020202020204" pitchFamily="34" charset="0"/>
                        </a:rPr>
                        <a:t>Whatever goes upon four legs, or has wings, is a friend.</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25410">
                <a:tc>
                  <a:txBody>
                    <a:bodyPr/>
                    <a:lstStyle/>
                    <a:p>
                      <a:pPr algn="l">
                        <a:lnSpc>
                          <a:spcPct val="100000"/>
                        </a:lnSpc>
                        <a:spcBef>
                          <a:spcPts val="0"/>
                        </a:spcBef>
                      </a:pPr>
                      <a:r>
                        <a:rPr lang="en-GB" sz="1100" dirty="0">
                          <a:latin typeface="Century Gothic" panose="020B0502020202020204" pitchFamily="34" charset="0"/>
                        </a:rPr>
                        <a:t>3</a:t>
                      </a:r>
                    </a:p>
                  </a:txBody>
                  <a:tcPr marL="36000" marR="36000" marT="18000" marB="1800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effectLst/>
                          <a:latin typeface="Century Gothic" panose="020B0502020202020204" pitchFamily="34" charset="0"/>
                        </a:rPr>
                        <a:t>No animal shall wear clothes.</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25410">
                <a:tc>
                  <a:txBody>
                    <a:bodyPr/>
                    <a:lstStyle/>
                    <a:p>
                      <a:pPr algn="l">
                        <a:lnSpc>
                          <a:spcPct val="100000"/>
                        </a:lnSpc>
                        <a:spcBef>
                          <a:spcPts val="0"/>
                        </a:spcBef>
                      </a:pPr>
                      <a:r>
                        <a:rPr lang="en-GB" sz="1100" dirty="0">
                          <a:latin typeface="Century Gothic" panose="020B0502020202020204" pitchFamily="34" charset="0"/>
                        </a:rPr>
                        <a:t>4</a:t>
                      </a:r>
                    </a:p>
                  </a:txBody>
                  <a:tcPr marL="36000" marR="36000" marT="18000" marB="1800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effectLst/>
                          <a:latin typeface="Century Gothic" panose="020B0502020202020204" pitchFamily="34" charset="0"/>
                        </a:rPr>
                        <a:t>No animal shall sleep in a bed.</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25410">
                <a:tc>
                  <a:txBody>
                    <a:bodyPr/>
                    <a:lstStyle/>
                    <a:p>
                      <a:pPr algn="l">
                        <a:lnSpc>
                          <a:spcPct val="100000"/>
                        </a:lnSpc>
                        <a:spcBef>
                          <a:spcPts val="0"/>
                        </a:spcBef>
                      </a:pPr>
                      <a:r>
                        <a:rPr lang="en-GB" sz="1100" dirty="0">
                          <a:latin typeface="Century Gothic" panose="020B0502020202020204" pitchFamily="34" charset="0"/>
                        </a:rPr>
                        <a:t>5</a:t>
                      </a:r>
                    </a:p>
                  </a:txBody>
                  <a:tcPr marL="36000" marR="36000" marT="18000" marB="1800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effectLst/>
                          <a:latin typeface="Century Gothic" panose="020B0502020202020204" pitchFamily="34" charset="0"/>
                        </a:rPr>
                        <a:t>No animal shall drink alcohol.</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25410">
                <a:tc>
                  <a:txBody>
                    <a:bodyPr/>
                    <a:lstStyle/>
                    <a:p>
                      <a:pPr algn="l">
                        <a:lnSpc>
                          <a:spcPct val="100000"/>
                        </a:lnSpc>
                        <a:spcBef>
                          <a:spcPts val="0"/>
                        </a:spcBef>
                      </a:pPr>
                      <a:r>
                        <a:rPr lang="en-GB" sz="1100" dirty="0">
                          <a:latin typeface="Century Gothic" panose="020B0502020202020204" pitchFamily="34" charset="0"/>
                        </a:rPr>
                        <a:t>6</a:t>
                      </a:r>
                    </a:p>
                  </a:txBody>
                  <a:tcPr marL="36000" marR="36000" marT="18000" marB="1800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effectLst/>
                          <a:latin typeface="Century Gothic" panose="020B0502020202020204" pitchFamily="34" charset="0"/>
                        </a:rPr>
                        <a:t>No animal shall kill any other animal.</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25410">
                <a:tc>
                  <a:txBody>
                    <a:bodyPr/>
                    <a:lstStyle/>
                    <a:p>
                      <a:pPr algn="l">
                        <a:lnSpc>
                          <a:spcPct val="100000"/>
                        </a:lnSpc>
                        <a:spcBef>
                          <a:spcPts val="0"/>
                        </a:spcBef>
                      </a:pPr>
                      <a:r>
                        <a:rPr lang="en-GB" sz="1100" dirty="0">
                          <a:latin typeface="Century Gothic" panose="020B0502020202020204" pitchFamily="34" charset="0"/>
                        </a:rPr>
                        <a:t>7</a:t>
                      </a:r>
                    </a:p>
                  </a:txBody>
                  <a:tcPr marL="36000" marR="36000" marT="18000" marB="1800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effectLst/>
                          <a:latin typeface="Century Gothic" panose="020B0502020202020204" pitchFamily="34" charset="0"/>
                        </a:rPr>
                        <a:t>All animals are equal.</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518147015"/>
              </p:ext>
            </p:extLst>
          </p:nvPr>
        </p:nvGraphicFramePr>
        <p:xfrm>
          <a:off x="3296816" y="1988840"/>
          <a:ext cx="3312368" cy="4869160"/>
        </p:xfrm>
        <a:graphic>
          <a:graphicData uri="http://schemas.openxmlformats.org/drawingml/2006/table">
            <a:tbl>
              <a:tblPr firstRow="1" bandRow="1">
                <a:tableStyleId>{2D5ABB26-0587-4C30-8999-92F81FD0307C}</a:tableStyleId>
              </a:tblPr>
              <a:tblGrid>
                <a:gridCol w="3312368">
                  <a:extLst>
                    <a:ext uri="{9D8B030D-6E8A-4147-A177-3AD203B41FA5}">
                      <a16:colId xmlns:a16="http://schemas.microsoft.com/office/drawing/2014/main" val="20000"/>
                    </a:ext>
                  </a:extLst>
                </a:gridCol>
              </a:tblGrid>
              <a:tr h="218470">
                <a:tc>
                  <a:txBody>
                    <a:bodyPr/>
                    <a:lstStyle/>
                    <a:p>
                      <a:pPr>
                        <a:lnSpc>
                          <a:spcPct val="100000"/>
                        </a:lnSpc>
                        <a:spcBef>
                          <a:spcPts val="0"/>
                        </a:spcBef>
                      </a:pPr>
                      <a:r>
                        <a:rPr lang="en-GB" sz="1100" b="1" dirty="0">
                          <a:solidFill>
                            <a:schemeClr val="bg1"/>
                          </a:solidFill>
                          <a:latin typeface="Century Gothic" panose="020B0502020202020204" pitchFamily="34" charset="0"/>
                        </a:rPr>
                        <a:t>Characters</a:t>
                      </a: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937862">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rPr>
                        <a:t>Napoleon</a:t>
                      </a:r>
                    </a:p>
                    <a:p>
                      <a:pPr marL="0" lvl="0" indent="0" algn="l">
                        <a:lnSpc>
                          <a:spcPct val="100000"/>
                        </a:lnSpc>
                        <a:spcBef>
                          <a:spcPts val="0"/>
                        </a:spcBef>
                        <a:spcAft>
                          <a:spcPts val="0"/>
                        </a:spcAft>
                        <a:buFont typeface="+mj-lt"/>
                        <a:buNone/>
                      </a:pPr>
                      <a:r>
                        <a:rPr lang="en-GB" sz="1100" dirty="0">
                          <a:effectLst/>
                          <a:latin typeface="Century Gothic" panose="020B0502020202020204" pitchFamily="34" charset="0"/>
                        </a:rPr>
                        <a:t>‘a </a:t>
                      </a:r>
                      <a:r>
                        <a:rPr lang="en-GB" sz="1100" kern="1200" dirty="0">
                          <a:effectLst/>
                          <a:latin typeface="Century Gothic" panose="020B0502020202020204" pitchFamily="34" charset="0"/>
                        </a:rPr>
                        <a:t>large, rather fierce-looking Berkshire boar, the only Berkshire on the farm, not much of a talker, but with a reputation for getting his own way.’</a:t>
                      </a:r>
                      <a:endParaRPr lang="en-GB" sz="1100" dirty="0">
                        <a:effectLst/>
                        <a:latin typeface="Century Gothic" panose="020B0502020202020204" pitchFamily="34" charset="0"/>
                        <a:ea typeface="Calibri"/>
                        <a:cs typeface="Times New Roman"/>
                      </a:endParaRP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937862">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rPr>
                        <a:t>Snowball</a:t>
                      </a:r>
                    </a:p>
                    <a:p>
                      <a:pPr marL="0" lvl="0" indent="0" algn="l">
                        <a:lnSpc>
                          <a:spcPct val="100000"/>
                        </a:lnSpc>
                        <a:spcBef>
                          <a:spcPts val="0"/>
                        </a:spcBef>
                        <a:spcAft>
                          <a:spcPts val="0"/>
                        </a:spcAft>
                        <a:buFont typeface="+mj-lt"/>
                        <a:buNone/>
                      </a:pPr>
                      <a:r>
                        <a:rPr lang="en-GB" sz="1100" dirty="0">
                          <a:effectLst/>
                          <a:latin typeface="Century Gothic" panose="020B0502020202020204" pitchFamily="34" charset="0"/>
                        </a:rPr>
                        <a:t>‘a more vivacious pig than Napoleon, quicker in speech and more inventive, but was not considered to have the same depth of character.’</a:t>
                      </a:r>
                      <a:endParaRPr lang="en-GB" sz="1100" dirty="0">
                        <a:effectLst/>
                        <a:latin typeface="Century Gothic" panose="020B0502020202020204" pitchFamily="34" charset="0"/>
                        <a:ea typeface="Calibri"/>
                        <a:cs typeface="Times New Roman"/>
                      </a:endParaRP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477407">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rPr>
                        <a:t>Squealer</a:t>
                      </a:r>
                    </a:p>
                    <a:p>
                      <a:pPr marL="0" lvl="0" indent="0" algn="l">
                        <a:lnSpc>
                          <a:spcPct val="100000"/>
                        </a:lnSpc>
                        <a:spcBef>
                          <a:spcPts val="0"/>
                        </a:spcBef>
                        <a:spcAft>
                          <a:spcPts val="0"/>
                        </a:spcAft>
                        <a:buFont typeface="+mj-lt"/>
                        <a:buNone/>
                      </a:pPr>
                      <a:r>
                        <a:rPr lang="en-GB" sz="1100" dirty="0">
                          <a:effectLst/>
                          <a:latin typeface="Century Gothic" panose="020B0502020202020204" pitchFamily="34" charset="0"/>
                        </a:rPr>
                        <a:t>‘with very round cheeks, twinkling eyes, nimble movements, and a shrill voice. He was a brilliant talker, and when he was arguing some difficult point he had a way of skipping from side to side and whisking his tail which was somehow very persuasive. The others said of Squealer that he could turn black into white.’</a:t>
                      </a:r>
                      <a:endParaRPr lang="en-GB" sz="1100" dirty="0">
                        <a:effectLst/>
                        <a:latin typeface="Century Gothic" panose="020B0502020202020204" pitchFamily="34" charset="0"/>
                        <a:ea typeface="Calibri"/>
                        <a:cs typeface="Times New Roman"/>
                      </a:endParaRP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297559">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rPr>
                        <a:t>Boxer</a:t>
                      </a:r>
                    </a:p>
                    <a:p>
                      <a:pPr marL="0" lvl="0" indent="0" algn="l">
                        <a:lnSpc>
                          <a:spcPct val="100000"/>
                        </a:lnSpc>
                        <a:spcBef>
                          <a:spcPts val="0"/>
                        </a:spcBef>
                        <a:spcAft>
                          <a:spcPts val="0"/>
                        </a:spcAft>
                        <a:buFont typeface="+mj-lt"/>
                        <a:buNone/>
                      </a:pPr>
                      <a:r>
                        <a:rPr lang="en-GB" sz="1100" dirty="0">
                          <a:effectLst/>
                          <a:latin typeface="Century Gothic" panose="020B0502020202020204" pitchFamily="34" charset="0"/>
                        </a:rPr>
                        <a:t>‘an enormous beast, nearly eighteen hands high, and as strong as any two ordinary horses put together… in fact he was not of first-rate intelligence, but he was universally respected for his steadiness of character and tremendous powers of work.’</a:t>
                      </a:r>
                      <a:endParaRPr lang="en-GB" sz="1100" dirty="0">
                        <a:effectLst/>
                        <a:latin typeface="Century Gothic" panose="020B0502020202020204" pitchFamily="34" charset="0"/>
                        <a:ea typeface="Calibri"/>
                        <a:cs typeface="Times New Roman"/>
                      </a:endParaRP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268652058"/>
              </p:ext>
            </p:extLst>
          </p:nvPr>
        </p:nvGraphicFramePr>
        <p:xfrm>
          <a:off x="6612926" y="4914001"/>
          <a:ext cx="3293074" cy="1944000"/>
        </p:xfrm>
        <a:graphic>
          <a:graphicData uri="http://schemas.openxmlformats.org/drawingml/2006/table">
            <a:tbl>
              <a:tblPr firstRow="1" bandRow="1">
                <a:tableStyleId>{2D5ABB26-0587-4C30-8999-92F81FD0307C}</a:tableStyleId>
              </a:tblPr>
              <a:tblGrid>
                <a:gridCol w="213370">
                  <a:extLst>
                    <a:ext uri="{9D8B030D-6E8A-4147-A177-3AD203B41FA5}">
                      <a16:colId xmlns:a16="http://schemas.microsoft.com/office/drawing/2014/main" val="20000"/>
                    </a:ext>
                  </a:extLst>
                </a:gridCol>
                <a:gridCol w="3079704">
                  <a:extLst>
                    <a:ext uri="{9D8B030D-6E8A-4147-A177-3AD203B41FA5}">
                      <a16:colId xmlns:a16="http://schemas.microsoft.com/office/drawing/2014/main" val="20001"/>
                    </a:ext>
                  </a:extLst>
                </a:gridCol>
              </a:tblGrid>
              <a:tr h="205287">
                <a:tc gridSpan="2">
                  <a:txBody>
                    <a:bodyPr/>
                    <a:lstStyle/>
                    <a:p>
                      <a:pPr>
                        <a:lnSpc>
                          <a:spcPct val="100000"/>
                        </a:lnSpc>
                        <a:spcBef>
                          <a:spcPts val="0"/>
                        </a:spcBef>
                      </a:pPr>
                      <a:r>
                        <a:rPr lang="en-GB" sz="1100" b="1" dirty="0">
                          <a:solidFill>
                            <a:schemeClr val="bg1"/>
                          </a:solidFill>
                          <a:latin typeface="Century Gothic" panose="020B0502020202020204" pitchFamily="34" charset="0"/>
                        </a:rPr>
                        <a:t>Biographical information</a:t>
                      </a: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1"/>
                    </a:solidFill>
                  </a:tcPr>
                </a:tc>
                <a:tc hMerge="1">
                  <a:txBody>
                    <a:bodyPr/>
                    <a:lstStyle/>
                    <a:p>
                      <a:endParaRPr lang="en-GB" dirty="0"/>
                    </a:p>
                  </a:txBody>
                  <a:tcPr/>
                </a:tc>
                <a:extLst>
                  <a:ext uri="{0D108BD9-81ED-4DB2-BD59-A6C34878D82A}">
                    <a16:rowId xmlns:a16="http://schemas.microsoft.com/office/drawing/2014/main" val="10000"/>
                  </a:ext>
                </a:extLst>
              </a:tr>
              <a:tr h="205287">
                <a:tc>
                  <a:txBody>
                    <a:bodyPr/>
                    <a:lstStyle/>
                    <a:p>
                      <a:pPr algn="l">
                        <a:lnSpc>
                          <a:spcPct val="100000"/>
                        </a:lnSpc>
                        <a:spcBef>
                          <a:spcPts val="0"/>
                        </a:spcBef>
                      </a:pPr>
                      <a:r>
                        <a:rPr lang="en-GB" sz="1100" dirty="0">
                          <a:latin typeface="Century Gothic" panose="020B0502020202020204" pitchFamily="34" charset="0"/>
                        </a:rPr>
                        <a:t>1</a:t>
                      </a:r>
                    </a:p>
                  </a:txBody>
                  <a:tcPr marL="36000" marR="36000" marT="18000" marB="1800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lvl="0" indent="0" algn="l">
                        <a:lnSpc>
                          <a:spcPct val="100000"/>
                        </a:lnSpc>
                        <a:spcBef>
                          <a:spcPts val="0"/>
                        </a:spcBef>
                        <a:spcAft>
                          <a:spcPts val="0"/>
                        </a:spcAft>
                        <a:buFont typeface="+mj-lt"/>
                        <a:buNone/>
                      </a:pPr>
                      <a:r>
                        <a:rPr lang="en-GB" sz="1100" dirty="0">
                          <a:effectLst/>
                          <a:latin typeface="Century Gothic" panose="020B0502020202020204" pitchFamily="34" charset="0"/>
                          <a:ea typeface="Calibri"/>
                          <a:cs typeface="Times New Roman"/>
                        </a:rPr>
                        <a:t>‘Animal Farm’ was written</a:t>
                      </a:r>
                      <a:r>
                        <a:rPr lang="en-GB" sz="1100" baseline="0" dirty="0">
                          <a:effectLst/>
                          <a:latin typeface="Century Gothic" panose="020B0502020202020204" pitchFamily="34" charset="0"/>
                          <a:ea typeface="Calibri"/>
                          <a:cs typeface="Times New Roman"/>
                        </a:rPr>
                        <a:t> in 1945.</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05287">
                <a:tc>
                  <a:txBody>
                    <a:bodyPr/>
                    <a:lstStyle/>
                    <a:p>
                      <a:pPr algn="l">
                        <a:lnSpc>
                          <a:spcPct val="100000"/>
                        </a:lnSpc>
                        <a:spcBef>
                          <a:spcPts val="0"/>
                        </a:spcBef>
                      </a:pPr>
                      <a:r>
                        <a:rPr lang="en-GB" sz="1100" dirty="0">
                          <a:latin typeface="Century Gothic" panose="020B0502020202020204" pitchFamily="34" charset="0"/>
                        </a:rPr>
                        <a:t>2</a:t>
                      </a:r>
                    </a:p>
                  </a:txBody>
                  <a:tcPr marL="36000" marR="36000" marT="18000" marB="1800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effectLst/>
                          <a:latin typeface="Century Gothic" panose="020B0502020202020204" pitchFamily="34" charset="0"/>
                        </a:rPr>
                        <a:t>It was written by George</a:t>
                      </a:r>
                      <a:r>
                        <a:rPr lang="en-GB" sz="1100" baseline="0" dirty="0">
                          <a:effectLst/>
                          <a:latin typeface="Century Gothic" panose="020B0502020202020204" pitchFamily="34" charset="0"/>
                        </a:rPr>
                        <a:t> Orwell.</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05287">
                <a:tc>
                  <a:txBody>
                    <a:bodyPr/>
                    <a:lstStyle/>
                    <a:p>
                      <a:pPr algn="l">
                        <a:lnSpc>
                          <a:spcPct val="100000"/>
                        </a:lnSpc>
                        <a:spcBef>
                          <a:spcPts val="0"/>
                        </a:spcBef>
                      </a:pPr>
                      <a:r>
                        <a:rPr lang="en-GB" sz="1100" dirty="0">
                          <a:latin typeface="Century Gothic" panose="020B0502020202020204" pitchFamily="34" charset="0"/>
                        </a:rPr>
                        <a:t>3</a:t>
                      </a:r>
                    </a:p>
                  </a:txBody>
                  <a:tcPr marL="36000" marR="36000" marT="18000" marB="1800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effectLst/>
                          <a:latin typeface="Century Gothic" panose="020B0502020202020204" pitchFamily="34" charset="0"/>
                          <a:ea typeface="Calibri"/>
                          <a:cs typeface="Times New Roman"/>
                        </a:rPr>
                        <a:t>Orwell was born in 1903</a:t>
                      </a:r>
                      <a:r>
                        <a:rPr lang="en-GB" sz="1100" baseline="0" dirty="0">
                          <a:effectLst/>
                          <a:latin typeface="Century Gothic" panose="020B0502020202020204" pitchFamily="34" charset="0"/>
                          <a:ea typeface="Calibri"/>
                          <a:cs typeface="Times New Roman"/>
                        </a:rPr>
                        <a:t>.</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4284">
                <a:tc>
                  <a:txBody>
                    <a:bodyPr/>
                    <a:lstStyle/>
                    <a:p>
                      <a:pPr algn="l">
                        <a:lnSpc>
                          <a:spcPct val="100000"/>
                        </a:lnSpc>
                        <a:spcBef>
                          <a:spcPts val="0"/>
                        </a:spcBef>
                      </a:pPr>
                      <a:r>
                        <a:rPr lang="en-GB" sz="1100" dirty="0">
                          <a:latin typeface="Century Gothic" panose="020B0502020202020204" pitchFamily="34" charset="0"/>
                        </a:rPr>
                        <a:t>4</a:t>
                      </a:r>
                    </a:p>
                  </a:txBody>
                  <a:tcPr marL="36000" marR="36000" marT="18000" marB="1800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effectLst/>
                          <a:latin typeface="Century Gothic" panose="020B0502020202020204" pitchFamily="34" charset="0"/>
                        </a:rPr>
                        <a:t>‘Animal Farm’ was influenced by the events of World War</a:t>
                      </a:r>
                      <a:r>
                        <a:rPr lang="en-GB" sz="1100" baseline="0" dirty="0">
                          <a:effectLst/>
                          <a:latin typeface="Century Gothic" panose="020B0502020202020204" pitchFamily="34" charset="0"/>
                        </a:rPr>
                        <a:t> II</a:t>
                      </a:r>
                      <a:r>
                        <a:rPr lang="en-GB" sz="1100" dirty="0">
                          <a:effectLst/>
                          <a:latin typeface="Century Gothic" panose="020B0502020202020204" pitchFamily="34" charset="0"/>
                        </a:rPr>
                        <a:t>.</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4284">
                <a:tc>
                  <a:txBody>
                    <a:bodyPr/>
                    <a:lstStyle/>
                    <a:p>
                      <a:pPr algn="l">
                        <a:lnSpc>
                          <a:spcPct val="100000"/>
                        </a:lnSpc>
                        <a:spcBef>
                          <a:spcPts val="0"/>
                        </a:spcBef>
                      </a:pPr>
                      <a:r>
                        <a:rPr lang="en-GB" sz="1100" dirty="0">
                          <a:latin typeface="Century Gothic" panose="020B0502020202020204" pitchFamily="34" charset="0"/>
                        </a:rPr>
                        <a:t>5</a:t>
                      </a:r>
                    </a:p>
                  </a:txBody>
                  <a:tcPr marL="36000" marR="36000" marT="18000" marB="1800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effectLst/>
                          <a:latin typeface="Century Gothic" panose="020B0502020202020204" pitchFamily="34" charset="0"/>
                        </a:rPr>
                        <a:t>Orwell wanted to write about the cruel leaders of Europe during World War II. </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74284">
                <a:tc>
                  <a:txBody>
                    <a:bodyPr/>
                    <a:lstStyle/>
                    <a:p>
                      <a:pPr algn="l">
                        <a:lnSpc>
                          <a:spcPct val="100000"/>
                        </a:lnSpc>
                        <a:spcBef>
                          <a:spcPts val="0"/>
                        </a:spcBef>
                      </a:pPr>
                      <a:r>
                        <a:rPr lang="en-GB" sz="1100" dirty="0">
                          <a:latin typeface="Century Gothic" panose="020B0502020202020204" pitchFamily="34" charset="0"/>
                        </a:rPr>
                        <a:t>6</a:t>
                      </a:r>
                    </a:p>
                  </a:txBody>
                  <a:tcPr marL="36000" marR="36000" marT="18000" marB="1800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effectLst/>
                          <a:latin typeface="Century Gothic" panose="020B0502020202020204" pitchFamily="34" charset="0"/>
                          <a:ea typeface="Calibri"/>
                          <a:cs typeface="Times New Roman"/>
                        </a:rPr>
                        <a:t>‘Animal Farm’ is an allegory for the events of the Russian Revolution.</a:t>
                      </a:r>
                      <a:r>
                        <a:rPr lang="en-GB" sz="1100" baseline="0" dirty="0">
                          <a:effectLst/>
                          <a:latin typeface="Century Gothic" panose="020B0502020202020204" pitchFamily="34" charset="0"/>
                          <a:ea typeface="Calibri"/>
                          <a:cs typeface="Times New Roman"/>
                        </a:rPr>
                        <a:t> </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886873202"/>
              </p:ext>
            </p:extLst>
          </p:nvPr>
        </p:nvGraphicFramePr>
        <p:xfrm>
          <a:off x="6612926" y="-1"/>
          <a:ext cx="3293074" cy="4914002"/>
        </p:xfrm>
        <a:graphic>
          <a:graphicData uri="http://schemas.openxmlformats.org/drawingml/2006/table">
            <a:tbl>
              <a:tblPr firstRow="1" bandRow="1">
                <a:tableStyleId>{2D5ABB26-0587-4C30-8999-92F81FD0307C}</a:tableStyleId>
              </a:tblPr>
              <a:tblGrid>
                <a:gridCol w="3293074">
                  <a:extLst>
                    <a:ext uri="{9D8B030D-6E8A-4147-A177-3AD203B41FA5}">
                      <a16:colId xmlns:a16="http://schemas.microsoft.com/office/drawing/2014/main" val="20000"/>
                    </a:ext>
                  </a:extLst>
                </a:gridCol>
              </a:tblGrid>
              <a:tr h="220706">
                <a:tc>
                  <a:txBody>
                    <a:bodyPr/>
                    <a:lstStyle/>
                    <a:p>
                      <a:pPr>
                        <a:lnSpc>
                          <a:spcPct val="100000"/>
                        </a:lnSpc>
                        <a:spcBef>
                          <a:spcPts val="0"/>
                        </a:spcBef>
                      </a:pPr>
                      <a:r>
                        <a:rPr lang="en-GB" sz="1100" b="1" dirty="0">
                          <a:solidFill>
                            <a:schemeClr val="bg1"/>
                          </a:solidFill>
                          <a:latin typeface="Century Gothic" panose="020B0502020202020204" pitchFamily="34" charset="0"/>
                        </a:rPr>
                        <a:t>Key words</a:t>
                      </a: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882978">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rPr>
                        <a:t>allegory – </a:t>
                      </a:r>
                      <a:r>
                        <a:rPr lang="en-GB" sz="1100" b="0" dirty="0">
                          <a:effectLst/>
                          <a:latin typeface="Century Gothic" panose="020B0502020202020204" pitchFamily="34" charset="0"/>
                        </a:rPr>
                        <a:t>a</a:t>
                      </a:r>
                      <a:r>
                        <a:rPr lang="en-GB" sz="1100" dirty="0" smtClean="0">
                          <a:effectLst/>
                          <a:latin typeface="Century Gothic" panose="020B0502020202020204" pitchFamily="34" charset="0"/>
                        </a:rPr>
                        <a:t> </a:t>
                      </a:r>
                      <a:r>
                        <a:rPr lang="en-GB" sz="1100" dirty="0">
                          <a:effectLst/>
                          <a:latin typeface="Century Gothic" panose="020B0502020202020204" pitchFamily="34" charset="0"/>
                        </a:rPr>
                        <a:t>story with two meanings. It has a literal meaning, which is what actually happens in the story. But it also has a deeper meaning. The deeper meaning is often a moral. It teaches you a lesson about life. </a:t>
                      </a: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882978">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rPr>
                        <a:t>tyrant – </a:t>
                      </a:r>
                      <a:r>
                        <a:rPr lang="en-GB" sz="1100" b="0" dirty="0">
                          <a:effectLst/>
                          <a:latin typeface="Century Gothic" panose="020B0502020202020204" pitchFamily="34" charset="0"/>
                        </a:rPr>
                        <a:t>s</a:t>
                      </a:r>
                      <a:r>
                        <a:rPr lang="en-GB" sz="1100" dirty="0" smtClean="0">
                          <a:effectLst/>
                          <a:latin typeface="Century Gothic" panose="020B0502020202020204" pitchFamily="34" charset="0"/>
                        </a:rPr>
                        <a:t>omeone </a:t>
                      </a:r>
                      <a:r>
                        <a:rPr lang="en-GB" sz="1100" dirty="0">
                          <a:effectLst/>
                          <a:latin typeface="Century Gothic" panose="020B0502020202020204" pitchFamily="34" charset="0"/>
                        </a:rPr>
                        <a:t>who has total power and uses it in a cruel and unfair way. A </a:t>
                      </a:r>
                      <a:r>
                        <a:rPr lang="en-GB" sz="1100" b="1" dirty="0">
                          <a:effectLst/>
                          <a:latin typeface="Century Gothic" panose="020B0502020202020204" pitchFamily="34" charset="0"/>
                        </a:rPr>
                        <a:t>tyranny</a:t>
                      </a:r>
                      <a:r>
                        <a:rPr lang="en-GB" sz="1100" dirty="0">
                          <a:effectLst/>
                          <a:latin typeface="Century Gothic" panose="020B0502020202020204" pitchFamily="34" charset="0"/>
                        </a:rPr>
                        <a:t> is a situation in which a leader or government has too much power and uses that power in a cruel and unfair way.</a:t>
                      </a: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44331">
                <a:tc>
                  <a:txBody>
                    <a:bodyPr/>
                    <a:lstStyle/>
                    <a:p>
                      <a:pPr marL="0" lvl="0" indent="0" algn="l">
                        <a:lnSpc>
                          <a:spcPct val="100000"/>
                        </a:lnSpc>
                        <a:spcBef>
                          <a:spcPts val="0"/>
                        </a:spcBef>
                        <a:spcAft>
                          <a:spcPts val="0"/>
                        </a:spcAft>
                        <a:buFont typeface="+mj-lt"/>
                        <a:buNone/>
                      </a:pPr>
                      <a:r>
                        <a:rPr lang="en-GB" sz="1100" b="1" dirty="0">
                          <a:effectLst/>
                          <a:latin typeface="Century Gothic"/>
                        </a:rPr>
                        <a:t>rebellion – </a:t>
                      </a:r>
                      <a:r>
                        <a:rPr lang="en-GB" sz="1100" b="0" dirty="0">
                          <a:effectLst/>
                          <a:latin typeface="Century Gothic"/>
                        </a:rPr>
                        <a:t>a</a:t>
                      </a:r>
                      <a:r>
                        <a:rPr lang="en-GB" sz="1100" dirty="0" smtClean="0">
                          <a:effectLst/>
                          <a:latin typeface="Century Gothic"/>
                        </a:rPr>
                        <a:t> </a:t>
                      </a:r>
                      <a:r>
                        <a:rPr lang="en-GB" sz="1100" dirty="0">
                          <a:effectLst/>
                          <a:latin typeface="Century Gothic"/>
                        </a:rPr>
                        <a:t>rebellion is a situation in which people fight against those who are in charge of them.</a:t>
                      </a: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5008">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rPr>
                        <a:t>harvest –</a:t>
                      </a:r>
                      <a:r>
                        <a:rPr lang="en-GB" sz="1100" b="0" dirty="0">
                          <a:effectLst/>
                          <a:latin typeface="Century Gothic" panose="020B0502020202020204" pitchFamily="34" charset="0"/>
                        </a:rPr>
                        <a:t> </a:t>
                      </a:r>
                      <a:r>
                        <a:rPr lang="en-GB" sz="1100" b="0" dirty="0" smtClean="0">
                          <a:effectLst/>
                          <a:latin typeface="Century Gothic" panose="020B0502020202020204" pitchFamily="34" charset="0"/>
                        </a:rPr>
                        <a:t>the </a:t>
                      </a:r>
                      <a:r>
                        <a:rPr lang="en-GB" sz="1100" b="0" dirty="0">
                          <a:effectLst/>
                          <a:latin typeface="Century Gothic" panose="020B0502020202020204" pitchFamily="34" charset="0"/>
                        </a:rPr>
                        <a:t>time</a:t>
                      </a:r>
                      <a:r>
                        <a:rPr lang="en-GB" sz="1100" dirty="0">
                          <a:effectLst/>
                          <a:latin typeface="Century Gothic" panose="020B0502020202020204" pitchFamily="34" charset="0"/>
                        </a:rPr>
                        <a:t> when crops are cut and collected from fields.</a:t>
                      </a:r>
                      <a:endParaRPr lang="en-GB" sz="1100" dirty="0">
                        <a:effectLst/>
                        <a:latin typeface="Century Gothic" panose="020B0502020202020204" pitchFamily="34" charset="0"/>
                        <a:ea typeface="Calibri"/>
                        <a:cs typeface="Times New Roman"/>
                      </a:endParaRP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544331">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ea typeface="Calibri"/>
                          <a:cs typeface="Times New Roman"/>
                        </a:rPr>
                        <a:t>corrupt – </a:t>
                      </a:r>
                      <a:r>
                        <a:rPr lang="en-GB" sz="1100" b="0" dirty="0">
                          <a:effectLst/>
                          <a:latin typeface="Century Gothic" panose="020B0502020202020204" pitchFamily="34" charset="0"/>
                          <a:ea typeface="Calibri"/>
                          <a:cs typeface="Times New Roman"/>
                        </a:rPr>
                        <a:t>w</a:t>
                      </a:r>
                      <a:r>
                        <a:rPr lang="en-GB" sz="1100" dirty="0" smtClean="0">
                          <a:effectLst/>
                          <a:latin typeface="Century Gothic" panose="020B0502020202020204" pitchFamily="34" charset="0"/>
                          <a:ea typeface="Calibri"/>
                          <a:cs typeface="Times New Roman"/>
                        </a:rPr>
                        <a:t>hen </a:t>
                      </a:r>
                      <a:r>
                        <a:rPr lang="en-GB" sz="1100" dirty="0">
                          <a:effectLst/>
                          <a:latin typeface="Century Gothic" panose="020B0502020202020204" pitchFamily="34" charset="0"/>
                          <a:ea typeface="Calibri"/>
                          <a:cs typeface="Times New Roman"/>
                        </a:rPr>
                        <a:t>people use their power in a dishonest way order to make life better for themselves. </a:t>
                      </a: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544331">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ea typeface="Calibri"/>
                          <a:cs typeface="Times New Roman"/>
                        </a:rPr>
                        <a:t>propaganda – </a:t>
                      </a:r>
                      <a:r>
                        <a:rPr lang="en-GB" sz="1100" b="0" dirty="0">
                          <a:effectLst/>
                          <a:latin typeface="Century Gothic" panose="020B0502020202020204" pitchFamily="34" charset="0"/>
                          <a:ea typeface="Calibri"/>
                          <a:cs typeface="Times New Roman"/>
                        </a:rPr>
                        <a:t>Information </a:t>
                      </a:r>
                      <a:r>
                        <a:rPr lang="en-GB" sz="1100" dirty="0">
                          <a:effectLst/>
                          <a:latin typeface="Century Gothic" panose="020B0502020202020204" pitchFamily="34" charset="0"/>
                          <a:ea typeface="Calibri"/>
                          <a:cs typeface="Times New Roman"/>
                        </a:rPr>
                        <a:t>that is meant to make people think a certain way. The information may not be true.</a:t>
                      </a:r>
                      <a:r>
                        <a:rPr lang="en-GB" sz="1100" baseline="0" dirty="0">
                          <a:effectLst/>
                          <a:latin typeface="Century Gothic" panose="020B0502020202020204" pitchFamily="34" charset="0"/>
                          <a:ea typeface="Calibri"/>
                          <a:cs typeface="Times New Roman"/>
                        </a:rPr>
                        <a:t> </a:t>
                      </a:r>
                      <a:endParaRPr lang="en-GB" sz="1100" dirty="0">
                        <a:effectLst/>
                        <a:latin typeface="Century Gothic" panose="020B0502020202020204" pitchFamily="34" charset="0"/>
                        <a:ea typeface="Calibri"/>
                        <a:cs typeface="Times New Roman"/>
                      </a:endParaRP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544331">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ea typeface="Calibri"/>
                          <a:cs typeface="Times New Roman"/>
                        </a:rPr>
                        <a:t>cult of personality </a:t>
                      </a:r>
                      <a:r>
                        <a:rPr lang="en-GB" sz="1100" b="1">
                          <a:effectLst/>
                          <a:latin typeface="Century Gothic" panose="020B0502020202020204" pitchFamily="34" charset="0"/>
                          <a:ea typeface="Calibri"/>
                          <a:cs typeface="Times New Roman"/>
                        </a:rPr>
                        <a:t>– </a:t>
                      </a:r>
                      <a:r>
                        <a:rPr lang="en-GB" sz="1100" b="0" dirty="0">
                          <a:effectLst/>
                          <a:latin typeface="Century Gothic" panose="020B0502020202020204" pitchFamily="34" charset="0"/>
                          <a:ea typeface="Calibri"/>
                          <a:cs typeface="Times New Roman"/>
                        </a:rPr>
                        <a:t>a</a:t>
                      </a:r>
                      <a:r>
                        <a:rPr lang="en-GB" sz="1100" smtClean="0">
                          <a:effectLst/>
                          <a:latin typeface="Century Gothic" panose="020B0502020202020204" pitchFamily="34" charset="0"/>
                          <a:ea typeface="Calibri"/>
                          <a:cs typeface="Times New Roman"/>
                        </a:rPr>
                        <a:t> </a:t>
                      </a:r>
                      <a:r>
                        <a:rPr lang="en-GB" sz="1100" dirty="0">
                          <a:effectLst/>
                          <a:latin typeface="Century Gothic" panose="020B0502020202020204" pitchFamily="34" charset="0"/>
                          <a:ea typeface="Calibri"/>
                          <a:cs typeface="Times New Roman"/>
                        </a:rPr>
                        <a:t>cult of personality is where a leader convinces people to worship him or her, and treat them like a god. </a:t>
                      </a: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75008">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ea typeface="Calibri"/>
                          <a:cs typeface="Times New Roman"/>
                        </a:rPr>
                        <a:t>treacherous – </a:t>
                      </a:r>
                      <a:r>
                        <a:rPr lang="en-GB" sz="1100" dirty="0">
                          <a:solidFill>
                            <a:prstClr val="black"/>
                          </a:solidFill>
                          <a:latin typeface="Century Gothic" panose="020B0502020202020204" pitchFamily="34" charset="0"/>
                        </a:rPr>
                        <a:t>If you betray someone who trusts you, you could be described as </a:t>
                      </a:r>
                      <a:r>
                        <a:rPr lang="en-GB" sz="1100" b="1" dirty="0">
                          <a:solidFill>
                            <a:prstClr val="black"/>
                          </a:solidFill>
                          <a:latin typeface="Century Gothic" panose="020B0502020202020204" pitchFamily="34" charset="0"/>
                        </a:rPr>
                        <a:t>treacherous</a:t>
                      </a:r>
                      <a:r>
                        <a:rPr lang="en-GB" sz="1100" dirty="0">
                          <a:solidFill>
                            <a:prstClr val="black"/>
                          </a:solidFill>
                          <a:latin typeface="Century Gothic" panose="020B0502020202020204" pitchFamily="34" charset="0"/>
                        </a:rPr>
                        <a:t>. </a:t>
                      </a:r>
                      <a:endParaRPr lang="en-GB" sz="1100" dirty="0">
                        <a:effectLst/>
                        <a:latin typeface="Century Gothic" panose="020B0502020202020204" pitchFamily="34" charset="0"/>
                        <a:ea typeface="Calibri"/>
                        <a:cs typeface="Times New Roman"/>
                      </a:endParaRP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13" name="TextBox 12"/>
          <p:cNvSpPr txBox="1"/>
          <p:nvPr/>
        </p:nvSpPr>
        <p:spPr>
          <a:xfrm>
            <a:off x="0" y="46300"/>
            <a:ext cx="3296817" cy="300082"/>
          </a:xfrm>
          <a:prstGeom prst="rect">
            <a:avLst/>
          </a:prstGeom>
          <a:noFill/>
        </p:spPr>
        <p:txBody>
          <a:bodyPr wrap="square" rtlCol="0">
            <a:spAutoFit/>
          </a:bodyPr>
          <a:lstStyle/>
          <a:p>
            <a:r>
              <a:rPr lang="en-GB" sz="1350" b="1" u="sng" dirty="0">
                <a:latin typeface="Century Gothic" panose="020B0502020202020204" pitchFamily="34" charset="0"/>
              </a:rPr>
              <a:t>‘Animal Farm’: Knowledge Organiser</a:t>
            </a:r>
          </a:p>
        </p:txBody>
      </p:sp>
    </p:spTree>
    <p:extLst>
      <p:ext uri="{BB962C8B-B14F-4D97-AF65-F5344CB8AC3E}">
        <p14:creationId xmlns:p14="http://schemas.microsoft.com/office/powerpoint/2010/main" val="1575146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5D9C04F229AA14295DEC50950088EE2" ma:contentTypeVersion="13" ma:contentTypeDescription="Create a new document." ma:contentTypeScope="" ma:versionID="fb895c745e81331035a08bd1ea197cb9">
  <xsd:schema xmlns:xsd="http://www.w3.org/2001/XMLSchema" xmlns:xs="http://www.w3.org/2001/XMLSchema" xmlns:p="http://schemas.microsoft.com/office/2006/metadata/properties" xmlns:ns2="ef40b328-ebea-4102-959c-431a81c348bd" xmlns:ns3="8a0c4e90-86b3-4f0b-a079-d14f445edd0f" targetNamespace="http://schemas.microsoft.com/office/2006/metadata/properties" ma:root="true" ma:fieldsID="ee245b8c60c1f3bff0955a6f66270667" ns2:_="" ns3:_="">
    <xsd:import namespace="ef40b328-ebea-4102-959c-431a81c348bd"/>
    <xsd:import namespace="8a0c4e90-86b3-4f0b-a079-d14f445edd0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40b328-ebea-4102-959c-431a81c348b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07633621-a854-44b8-b60d-65db708e1389"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a0c4e90-86b3-4f0b-a079-d14f445edd0f"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e24d6248-b2a7-4e9e-893a-d767e48edccf}" ma:internalName="TaxCatchAll" ma:showField="CatchAllData" ma:web="8a0c4e90-86b3-4f0b-a079-d14f445edd0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a0c4e90-86b3-4f0b-a079-d14f445edd0f" xsi:nil="true"/>
    <lcf76f155ced4ddcb4097134ff3c332f xmlns="ef40b328-ebea-4102-959c-431a81c348b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16FF3CD-E70A-48F8-AE29-E5AD0F96F439}"/>
</file>

<file path=customXml/itemProps2.xml><?xml version="1.0" encoding="utf-8"?>
<ds:datastoreItem xmlns:ds="http://schemas.openxmlformats.org/officeDocument/2006/customXml" ds:itemID="{774A1F27-6CF4-4634-B345-23A090B93705}">
  <ds:schemaRefs>
    <ds:schemaRef ds:uri="http://schemas.microsoft.com/sharepoint/v3/contenttype/forms"/>
  </ds:schemaRefs>
</ds:datastoreItem>
</file>

<file path=customXml/itemProps3.xml><?xml version="1.0" encoding="utf-8"?>
<ds:datastoreItem xmlns:ds="http://schemas.openxmlformats.org/officeDocument/2006/customXml" ds:itemID="{8ED06CCD-EA3B-4D62-B440-EEE7EB37AF76}">
  <ds:schemaRefs>
    <ds:schemaRef ds:uri="http://purl.org/dc/elements/1.1/"/>
    <ds:schemaRef ds:uri="http://schemas.microsoft.com/office/2006/metadata/properties"/>
    <ds:schemaRef ds:uri="http://schemas.openxmlformats.org/package/2006/metadata/core-properties"/>
    <ds:schemaRef ds:uri="http://purl.org/dc/terms/"/>
    <ds:schemaRef ds:uri="http://schemas.microsoft.com/office/2006/documentManagement/types"/>
    <ds:schemaRef ds:uri="http://purl.org/dc/dcmitype/"/>
    <ds:schemaRef ds:uri="http://schemas.microsoft.com/office/infopath/2007/PartnerControls"/>
    <ds:schemaRef ds:uri="66eb2665-5259-4d07-aae6-d909f8d4f955"/>
    <ds:schemaRef ds:uri="b64db6f3-d8b6-4520-ae13-60ac2c110106"/>
    <ds:schemaRef ds:uri="9c6500c0-19b7-4dc1-a957-fb6bf8f5f217"/>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63</TotalTime>
  <Words>754</Words>
  <Application>Microsoft Office PowerPoint</Application>
  <PresentationFormat>A4 Paper (210x297 mm)</PresentationFormat>
  <Paragraphs>68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Times New Roman</vt:lpstr>
      <vt:lpstr>Office Theme</vt:lpstr>
      <vt:lpstr>PowerPoint Presentation</vt:lpstr>
    </vt:vector>
  </TitlesOfParts>
  <Company>ARK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Wallace</dc:creator>
  <cp:lastModifiedBy>Hannah Lake</cp:lastModifiedBy>
  <cp:revision>15</cp:revision>
  <dcterms:created xsi:type="dcterms:W3CDTF">2016-04-26T17:09:39Z</dcterms:created>
  <dcterms:modified xsi:type="dcterms:W3CDTF">2019-02-01T09:17:43Z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0x01010085D9C04F229AA14295DEC50950088EE2</vt:lpwstr>
  </property>
  <property fmtid="{D5CDD505-2E9C-101B-9397-08002B2CF9AE}" pid="3" name="AuthorIds_UIVersion_1536">
    <vt:lpwstr>33278</vt:lpwstr>
  </property>
  <property fmtid="{D5CDD505-2E9C-101B-9397-08002B2CF9AE}" pid="4" name="Order">
    <vt:r8>464100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ies>
</file>